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57" r:id="rId3"/>
    <p:sldId id="261" r:id="rId4"/>
    <p:sldId id="258" r:id="rId5"/>
    <p:sldId id="259" r:id="rId6"/>
    <p:sldId id="262" r:id="rId7"/>
    <p:sldId id="275" r:id="rId8"/>
    <p:sldId id="266" r:id="rId9"/>
    <p:sldId id="265" r:id="rId10"/>
    <p:sldId id="260" r:id="rId11"/>
    <p:sldId id="267" r:id="rId12"/>
    <p:sldId id="271" r:id="rId13"/>
    <p:sldId id="269" r:id="rId14"/>
    <p:sldId id="268" r:id="rId15"/>
    <p:sldId id="270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E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2929"/>
  </p:normalViewPr>
  <p:slideViewPr>
    <p:cSldViewPr snapToGrid="0">
      <p:cViewPr varScale="1">
        <p:scale>
          <a:sx n="80" d="100"/>
          <a:sy n="80" d="100"/>
        </p:scale>
        <p:origin x="1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600" b="0" cap="none"/>
              <a:t>Overall Water Quality</a:t>
            </a:r>
          </a:p>
        </c:rich>
      </c:tx>
      <c:layout>
        <c:manualLayout>
          <c:xMode val="edge"/>
          <c:yMode val="edge"/>
          <c:x val="0.18874380061523008"/>
          <c:y val="0.806756605033475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>
        <c:manualLayout>
          <c:layoutTarget val="inner"/>
          <c:xMode val="edge"/>
          <c:yMode val="edge"/>
          <c:x val="0.23844409102429065"/>
          <c:y val="0.10686865866557935"/>
          <c:w val="0.52311210859299251"/>
          <c:h val="0.6647332429222286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4E97C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B049-3948-930E-B8EFC568423F}"/>
              </c:ext>
            </c:extLst>
          </c:dPt>
          <c:dPt>
            <c:idx val="1"/>
            <c:bubble3D val="0"/>
            <c:spPr>
              <a:solidFill>
                <a:srgbClr val="F9994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049-3948-930E-B8EFC568423F}"/>
              </c:ext>
            </c:extLst>
          </c:dPt>
          <c:dPt>
            <c:idx val="2"/>
            <c:bubble3D val="0"/>
            <c:spPr>
              <a:solidFill>
                <a:srgbClr val="BCC2D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B049-3948-930E-B8EFC568423F}"/>
              </c:ext>
            </c:extLst>
          </c:dPt>
          <c:dLbls>
            <c:dLbl>
              <c:idx val="0"/>
              <c:layout>
                <c:manualLayout>
                  <c:x val="-0.19851001149363665"/>
                  <c:y val="-1.47867899428560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49-3948-930E-B8EFC568423F}"/>
                </c:ext>
              </c:extLst>
            </c:dLbl>
            <c:dLbl>
              <c:idx val="1"/>
              <c:layout>
                <c:manualLayout>
                  <c:x val="0.19778629569977224"/>
                  <c:y val="-6.126856101825271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49-3948-930E-B8EFC568423F}"/>
                </c:ext>
              </c:extLst>
            </c:dLbl>
            <c:dLbl>
              <c:idx val="2"/>
              <c:layout>
                <c:manualLayout>
                  <c:x val="0.12667340604066918"/>
                  <c:y val="0.1492048805484665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49-3948-930E-B8EFC56842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Deterioration</c:v>
                </c:pt>
                <c:pt idx="1">
                  <c:v>Improvement</c:v>
                </c:pt>
                <c:pt idx="2">
                  <c:v>No substantial or mixed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56</c:v>
                </c:pt>
                <c:pt idx="1">
                  <c:v>31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49-3948-930E-B8EFC568423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C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ED076F-1309-44B7-B781-403F50E23A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6B896F-075C-4BA0-8FCF-3937EA63A1A6}">
      <dgm:prSet/>
      <dgm:spPr/>
      <dgm:t>
        <a:bodyPr/>
        <a:lstStyle/>
        <a:p>
          <a:r>
            <a:rPr lang="en-US"/>
            <a:t>Applications: </a:t>
          </a:r>
        </a:p>
      </dgm:t>
    </dgm:pt>
    <dgm:pt modelId="{68CFB458-468F-4BB9-A8E8-A4C552140430}" type="parTrans" cxnId="{B2B7B8E6-FF20-4867-BAC5-1A802A5F68F3}">
      <dgm:prSet/>
      <dgm:spPr/>
      <dgm:t>
        <a:bodyPr/>
        <a:lstStyle/>
        <a:p>
          <a:endParaRPr lang="en-US"/>
        </a:p>
      </dgm:t>
    </dgm:pt>
    <dgm:pt modelId="{FD114A2D-BC4B-4E92-A4BC-EC0880A705C8}" type="sibTrans" cxnId="{B2B7B8E6-FF20-4867-BAC5-1A802A5F68F3}">
      <dgm:prSet/>
      <dgm:spPr/>
      <dgm:t>
        <a:bodyPr/>
        <a:lstStyle/>
        <a:p>
          <a:endParaRPr lang="en-US"/>
        </a:p>
      </dgm:t>
    </dgm:pt>
    <dgm:pt modelId="{0FF2FFC9-3CFB-4371-B16E-2F813B53DDF5}">
      <dgm:prSet/>
      <dgm:spPr/>
      <dgm:t>
        <a:bodyPr/>
        <a:lstStyle/>
        <a:p>
          <a:r>
            <a:rPr lang="en-US"/>
            <a:t>Identifying impacts of climate change and land-use patterns.</a:t>
          </a:r>
        </a:p>
      </dgm:t>
    </dgm:pt>
    <dgm:pt modelId="{9C600B45-BCFA-4E6C-AA3D-D081A886C94A}" type="parTrans" cxnId="{9B912989-DD66-47B7-BCEE-247127E177D7}">
      <dgm:prSet/>
      <dgm:spPr/>
      <dgm:t>
        <a:bodyPr/>
        <a:lstStyle/>
        <a:p>
          <a:endParaRPr lang="en-US"/>
        </a:p>
      </dgm:t>
    </dgm:pt>
    <dgm:pt modelId="{300BB2FF-7590-4464-BBF8-E3B410BB6AF5}" type="sibTrans" cxnId="{9B912989-DD66-47B7-BCEE-247127E177D7}">
      <dgm:prSet/>
      <dgm:spPr/>
      <dgm:t>
        <a:bodyPr/>
        <a:lstStyle/>
        <a:p>
          <a:endParaRPr lang="en-US"/>
        </a:p>
      </dgm:t>
    </dgm:pt>
    <dgm:pt modelId="{2D66FAA3-8B4C-4F65-8C56-D41D78CEF4CF}">
      <dgm:prSet/>
      <dgm:spPr/>
      <dgm:t>
        <a:bodyPr/>
        <a:lstStyle/>
        <a:p>
          <a:r>
            <a:rPr lang="en-US"/>
            <a:t>Mapping pollution hotspots and ecosystem vulnerabilities.</a:t>
          </a:r>
        </a:p>
      </dgm:t>
    </dgm:pt>
    <dgm:pt modelId="{012FB048-B79D-494C-9783-EBAEF6D0D79E}" type="parTrans" cxnId="{44C6B45B-81E6-4ED0-B8D3-D4B9F2170615}">
      <dgm:prSet/>
      <dgm:spPr/>
      <dgm:t>
        <a:bodyPr/>
        <a:lstStyle/>
        <a:p>
          <a:endParaRPr lang="en-US"/>
        </a:p>
      </dgm:t>
    </dgm:pt>
    <dgm:pt modelId="{C53B2327-A22C-4253-B4CF-8169CE9A34A8}" type="sibTrans" cxnId="{44C6B45B-81E6-4ED0-B8D3-D4B9F2170615}">
      <dgm:prSet/>
      <dgm:spPr/>
      <dgm:t>
        <a:bodyPr/>
        <a:lstStyle/>
        <a:p>
          <a:endParaRPr lang="en-US"/>
        </a:p>
      </dgm:t>
    </dgm:pt>
    <dgm:pt modelId="{6AD9333A-C2A8-4FA2-9113-17DDF381B0AE}">
      <dgm:prSet/>
      <dgm:spPr/>
      <dgm:t>
        <a:bodyPr/>
        <a:lstStyle/>
        <a:p>
          <a:r>
            <a:rPr lang="en-US"/>
            <a:t>Challenges:</a:t>
          </a:r>
        </a:p>
      </dgm:t>
    </dgm:pt>
    <dgm:pt modelId="{19BA515C-C8E9-4F18-B184-C65ED93F2925}" type="parTrans" cxnId="{CE973853-75C5-4E87-AF45-24FC4CD2A0AD}">
      <dgm:prSet/>
      <dgm:spPr/>
      <dgm:t>
        <a:bodyPr/>
        <a:lstStyle/>
        <a:p>
          <a:endParaRPr lang="en-US"/>
        </a:p>
      </dgm:t>
    </dgm:pt>
    <dgm:pt modelId="{D58FF0D1-1503-4717-932F-20B495039EDE}" type="sibTrans" cxnId="{CE973853-75C5-4E87-AF45-24FC4CD2A0AD}">
      <dgm:prSet/>
      <dgm:spPr/>
      <dgm:t>
        <a:bodyPr/>
        <a:lstStyle/>
        <a:p>
          <a:endParaRPr lang="en-US"/>
        </a:p>
      </dgm:t>
    </dgm:pt>
    <dgm:pt modelId="{F2999FEB-9826-46C7-9FC3-44D08A8EF3E9}">
      <dgm:prSet/>
      <dgm:spPr/>
      <dgm:t>
        <a:bodyPr/>
        <a:lstStyle/>
        <a:p>
          <a:r>
            <a:rPr lang="en-US"/>
            <a:t>Limited to specific components.</a:t>
          </a:r>
        </a:p>
      </dgm:t>
    </dgm:pt>
    <dgm:pt modelId="{E0AD593C-2F03-4EB5-B2F2-E8491E20673C}" type="parTrans" cxnId="{EBDB9072-F1D4-4961-A084-309AD2AF830F}">
      <dgm:prSet/>
      <dgm:spPr/>
      <dgm:t>
        <a:bodyPr/>
        <a:lstStyle/>
        <a:p>
          <a:endParaRPr lang="en-US"/>
        </a:p>
      </dgm:t>
    </dgm:pt>
    <dgm:pt modelId="{9542D69A-8AAB-46BA-A54E-863946008E21}" type="sibTrans" cxnId="{EBDB9072-F1D4-4961-A084-309AD2AF830F}">
      <dgm:prSet/>
      <dgm:spPr/>
      <dgm:t>
        <a:bodyPr/>
        <a:lstStyle/>
        <a:p>
          <a:endParaRPr lang="en-US"/>
        </a:p>
      </dgm:t>
    </dgm:pt>
    <dgm:pt modelId="{F8E95A55-C8BC-4F92-AA8E-0B9D5C82B477}">
      <dgm:prSet/>
      <dgm:spPr/>
      <dgm:t>
        <a:bodyPr/>
        <a:lstStyle/>
        <a:p>
          <a:r>
            <a:rPr lang="en-US"/>
            <a:t>Requires local calibration data for accuracy.</a:t>
          </a:r>
        </a:p>
      </dgm:t>
    </dgm:pt>
    <dgm:pt modelId="{B2429BD7-D2BE-45B5-A4A8-2B9D29209F30}" type="parTrans" cxnId="{E40B33DA-2EED-421C-84E9-699FFE843264}">
      <dgm:prSet/>
      <dgm:spPr/>
      <dgm:t>
        <a:bodyPr/>
        <a:lstStyle/>
        <a:p>
          <a:endParaRPr lang="en-US"/>
        </a:p>
      </dgm:t>
    </dgm:pt>
    <dgm:pt modelId="{B32C9B95-DA1B-475D-924D-A3436D71D384}" type="sibTrans" cxnId="{E40B33DA-2EED-421C-84E9-699FFE843264}">
      <dgm:prSet/>
      <dgm:spPr/>
      <dgm:t>
        <a:bodyPr/>
        <a:lstStyle/>
        <a:p>
          <a:endParaRPr lang="en-US"/>
        </a:p>
      </dgm:t>
    </dgm:pt>
    <dgm:pt modelId="{3DDA9032-8682-4E4D-AB72-F1CAF8191233}">
      <dgm:prSet phldr="0"/>
      <dgm:spPr/>
      <dgm:t>
        <a:bodyPr/>
        <a:lstStyle/>
        <a:p>
          <a:pPr rtl="0"/>
          <a:r>
            <a:rPr lang="en-US"/>
            <a:t>Duration can be over multi-decadal periods.</a:t>
          </a:r>
        </a:p>
      </dgm:t>
    </dgm:pt>
    <dgm:pt modelId="{273056F7-ED26-46E2-AA76-672FC85B06E1}" type="parTrans" cxnId="{09A894A2-047C-4DBB-A6C2-E0FF6C0FB622}">
      <dgm:prSet/>
      <dgm:spPr/>
    </dgm:pt>
    <dgm:pt modelId="{D70EDE4F-0D81-4CE0-897C-EBFB0A122732}" type="sibTrans" cxnId="{09A894A2-047C-4DBB-A6C2-E0FF6C0FB622}">
      <dgm:prSet/>
      <dgm:spPr/>
    </dgm:pt>
    <dgm:pt modelId="{0956FE35-578C-4080-B587-C4DE9FFE19A0}">
      <dgm:prSet phldr="0"/>
      <dgm:spPr/>
      <dgm:t>
        <a:bodyPr/>
        <a:lstStyle/>
        <a:p>
          <a:pPr rtl="0"/>
          <a:r>
            <a:rPr lang="en-US">
              <a:latin typeface="Calibri"/>
              <a:ea typeface="Calibri"/>
              <a:cs typeface="Calibri"/>
            </a:rPr>
            <a:t>Tracks parameter inxludes </a:t>
          </a:r>
          <a:r>
            <a:rPr lang="en-US">
              <a:solidFill>
                <a:srgbClr val="000000"/>
              </a:solidFill>
              <a:latin typeface="Aptos"/>
              <a:ea typeface="Calibri"/>
              <a:cs typeface="Calibri"/>
            </a:rPr>
            <a:t>chlorophyll a, turbidity, suspended sediment, water temperature, and nutrients.</a:t>
          </a:r>
          <a:r>
            <a:rPr lang="en-US">
              <a:solidFill>
                <a:srgbClr val="000000"/>
              </a:solidFill>
              <a:latin typeface="Arial"/>
              <a:ea typeface="Calibri"/>
              <a:cs typeface="Arial"/>
            </a:rPr>
            <a:t> </a:t>
          </a:r>
        </a:p>
      </dgm:t>
    </dgm:pt>
    <dgm:pt modelId="{0502D2F8-E898-4231-886A-0C0379CFA263}" type="parTrans" cxnId="{D03C8C12-3A36-4090-9324-C4D1DA49AE6E}">
      <dgm:prSet/>
      <dgm:spPr/>
    </dgm:pt>
    <dgm:pt modelId="{A575566A-9E35-4603-AE28-008AE4063462}" type="sibTrans" cxnId="{D03C8C12-3A36-4090-9324-C4D1DA49AE6E}">
      <dgm:prSet/>
      <dgm:spPr/>
    </dgm:pt>
    <dgm:pt modelId="{71D13150-BC15-40DA-931E-182A4BB16084}">
      <dgm:prSet phldr="0"/>
      <dgm:spPr/>
      <dgm:t>
        <a:bodyPr/>
        <a:lstStyle/>
        <a:p>
          <a:pPr rtl="0"/>
          <a:r>
            <a:rPr lang="en-US">
              <a:latin typeface="Calibri"/>
              <a:ea typeface="Calibri"/>
              <a:cs typeface="Calibri"/>
            </a:rPr>
            <a:t>Capacities: </a:t>
          </a:r>
        </a:p>
      </dgm:t>
    </dgm:pt>
    <dgm:pt modelId="{E980077A-7E16-4ACB-AD66-89DF4ABB2ADF}" type="parTrans" cxnId="{DB6D8ED2-CDF7-4D64-A1D6-18709EAA2E7D}">
      <dgm:prSet/>
      <dgm:spPr/>
    </dgm:pt>
    <dgm:pt modelId="{0E5E1E6E-5D36-4298-9E57-D8DF4C2E4A50}" type="sibTrans" cxnId="{DB6D8ED2-CDF7-4D64-A1D6-18709EAA2E7D}">
      <dgm:prSet/>
      <dgm:spPr/>
    </dgm:pt>
    <dgm:pt modelId="{C49C5B3F-027F-4178-B5B2-A4591F8F9317}">
      <dgm:prSet phldr="0"/>
      <dgm:spPr/>
      <dgm:t>
        <a:bodyPr/>
        <a:lstStyle/>
        <a:p>
          <a:pPr rtl="0"/>
          <a:r>
            <a:rPr lang="en-US">
              <a:latin typeface="Calibri"/>
              <a:ea typeface="Calibri"/>
              <a:cs typeface="Calibri"/>
            </a:rPr>
            <a:t>Goals: </a:t>
          </a:r>
        </a:p>
      </dgm:t>
    </dgm:pt>
    <dgm:pt modelId="{03AA103A-3CAB-4CFF-A662-53EC6244252D}" type="parTrans" cxnId="{34B8C940-8D8F-43E4-8824-3E0D50B01EB0}">
      <dgm:prSet/>
      <dgm:spPr/>
    </dgm:pt>
    <dgm:pt modelId="{650B27B4-FA33-4906-9066-B8FBEC795065}" type="sibTrans" cxnId="{34B8C940-8D8F-43E4-8824-3E0D50B01EB0}">
      <dgm:prSet/>
      <dgm:spPr/>
    </dgm:pt>
    <dgm:pt modelId="{BDE35AD9-F9C2-40CC-B94A-FC16D2DB7C1C}">
      <dgm:prSet phldr="0"/>
      <dgm:spPr/>
      <dgm:t>
        <a:bodyPr/>
        <a:lstStyle/>
        <a:p>
          <a:pPr algn="l" rtl="0"/>
          <a:r>
            <a:rPr lang="en-US" dirty="0">
              <a:latin typeface="Calibri"/>
              <a:ea typeface="Calibri"/>
              <a:cs typeface="Calibri"/>
            </a:rPr>
            <a:t>Utilizing satellite-based data to monitor global water quality patterns.</a:t>
          </a:r>
        </a:p>
      </dgm:t>
    </dgm:pt>
    <dgm:pt modelId="{B8EF8520-DE79-4464-A3C4-28960C66FEE6}" type="parTrans" cxnId="{70E04FD1-9E19-45A1-84CA-F83F8AFE7B31}">
      <dgm:prSet/>
      <dgm:spPr/>
    </dgm:pt>
    <dgm:pt modelId="{17D13151-FF9F-4A14-8F93-23EE69145D44}" type="sibTrans" cxnId="{70E04FD1-9E19-45A1-84CA-F83F8AFE7B31}">
      <dgm:prSet/>
      <dgm:spPr/>
    </dgm:pt>
    <dgm:pt modelId="{9C7E4C30-ADAA-40EC-A76E-C0878252C6D7}" type="pres">
      <dgm:prSet presAssocID="{38ED076F-1309-44B7-B781-403F50E23A4C}" presName="linear" presStyleCnt="0">
        <dgm:presLayoutVars>
          <dgm:animLvl val="lvl"/>
          <dgm:resizeHandles val="exact"/>
        </dgm:presLayoutVars>
      </dgm:prSet>
      <dgm:spPr/>
    </dgm:pt>
    <dgm:pt modelId="{4440590A-6710-48E1-9E0E-FC9598AEBF54}" type="pres">
      <dgm:prSet presAssocID="{C49C5B3F-027F-4178-B5B2-A4591F8F931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FD3855A-E044-4EBE-AEF3-18B7A2117F67}" type="pres">
      <dgm:prSet presAssocID="{C49C5B3F-027F-4178-B5B2-A4591F8F9317}" presName="childText" presStyleLbl="revTx" presStyleIdx="0" presStyleCnt="4">
        <dgm:presLayoutVars>
          <dgm:bulletEnabled val="1"/>
        </dgm:presLayoutVars>
      </dgm:prSet>
      <dgm:spPr/>
    </dgm:pt>
    <dgm:pt modelId="{F0C5E126-F65E-4D54-BADB-BC3D806665A1}" type="pres">
      <dgm:prSet presAssocID="{71D13150-BC15-40DA-931E-182A4BB1608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96609FF-F7FD-4207-A572-2D4CC97ADCC3}" type="pres">
      <dgm:prSet presAssocID="{71D13150-BC15-40DA-931E-182A4BB16084}" presName="childText" presStyleLbl="revTx" presStyleIdx="1" presStyleCnt="4">
        <dgm:presLayoutVars>
          <dgm:bulletEnabled val="1"/>
        </dgm:presLayoutVars>
      </dgm:prSet>
      <dgm:spPr/>
    </dgm:pt>
    <dgm:pt modelId="{B4C30020-1A23-42BA-B0C6-46A2628B86AF}" type="pres">
      <dgm:prSet presAssocID="{6E6B896F-075C-4BA0-8FCF-3937EA63A1A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C5B260C-2006-4FD0-9B7F-72A5126093B2}" type="pres">
      <dgm:prSet presAssocID="{6E6B896F-075C-4BA0-8FCF-3937EA63A1A6}" presName="childText" presStyleLbl="revTx" presStyleIdx="2" presStyleCnt="4">
        <dgm:presLayoutVars>
          <dgm:bulletEnabled val="1"/>
        </dgm:presLayoutVars>
      </dgm:prSet>
      <dgm:spPr/>
    </dgm:pt>
    <dgm:pt modelId="{D65B950B-AF3B-49C2-8C16-AB8FF54ABC84}" type="pres">
      <dgm:prSet presAssocID="{6AD9333A-C2A8-4FA2-9113-17DDF381B0A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8C9160F-4A0C-4A8A-95EC-54E45A81C7DA}" type="pres">
      <dgm:prSet presAssocID="{6AD9333A-C2A8-4FA2-9113-17DDF381B0AE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6A99B30C-D2FC-4104-ACDF-A1C0BAA43619}" type="presOf" srcId="{0FF2FFC9-3CFB-4371-B16E-2F813B53DDF5}" destId="{7C5B260C-2006-4FD0-9B7F-72A5126093B2}" srcOrd="0" destOrd="0" presId="urn:microsoft.com/office/officeart/2005/8/layout/vList2"/>
    <dgm:cxn modelId="{D03C8C12-3A36-4090-9324-C4D1DA49AE6E}" srcId="{71D13150-BC15-40DA-931E-182A4BB16084}" destId="{0956FE35-578C-4080-B587-C4DE9FFE19A0}" srcOrd="0" destOrd="0" parTransId="{0502D2F8-E898-4231-886A-0C0379CFA263}" sibTransId="{A575566A-9E35-4603-AE28-008AE4063462}"/>
    <dgm:cxn modelId="{34B8C940-8D8F-43E4-8824-3E0D50B01EB0}" srcId="{38ED076F-1309-44B7-B781-403F50E23A4C}" destId="{C49C5B3F-027F-4178-B5B2-A4591F8F9317}" srcOrd="0" destOrd="0" parTransId="{03AA103A-3CAB-4CFF-A662-53EC6244252D}" sibTransId="{650B27B4-FA33-4906-9066-B8FBEC795065}"/>
    <dgm:cxn modelId="{FE35B24B-7498-488D-8530-6FFE5A5DE63B}" type="presOf" srcId="{6E6B896F-075C-4BA0-8FCF-3937EA63A1A6}" destId="{B4C30020-1A23-42BA-B0C6-46A2628B86AF}" srcOrd="0" destOrd="0" presId="urn:microsoft.com/office/officeart/2005/8/layout/vList2"/>
    <dgm:cxn modelId="{CE973853-75C5-4E87-AF45-24FC4CD2A0AD}" srcId="{38ED076F-1309-44B7-B781-403F50E23A4C}" destId="{6AD9333A-C2A8-4FA2-9113-17DDF381B0AE}" srcOrd="3" destOrd="0" parTransId="{19BA515C-C8E9-4F18-B184-C65ED93F2925}" sibTransId="{D58FF0D1-1503-4717-932F-20B495039EDE}"/>
    <dgm:cxn modelId="{44C6B45B-81E6-4ED0-B8D3-D4B9F2170615}" srcId="{6E6B896F-075C-4BA0-8FCF-3937EA63A1A6}" destId="{2D66FAA3-8B4C-4F65-8C56-D41D78CEF4CF}" srcOrd="1" destOrd="0" parTransId="{012FB048-B79D-494C-9783-EBAEF6D0D79E}" sibTransId="{C53B2327-A22C-4253-B4CF-8169CE9A34A8}"/>
    <dgm:cxn modelId="{EBDB9072-F1D4-4961-A084-309AD2AF830F}" srcId="{6AD9333A-C2A8-4FA2-9113-17DDF381B0AE}" destId="{F2999FEB-9826-46C7-9FC3-44D08A8EF3E9}" srcOrd="0" destOrd="0" parTransId="{E0AD593C-2F03-4EB5-B2F2-E8491E20673C}" sibTransId="{9542D69A-8AAB-46BA-A54E-863946008E21}"/>
    <dgm:cxn modelId="{F7742C81-F6A8-46FB-8881-A960B9FF0AA7}" type="presOf" srcId="{0956FE35-578C-4080-B587-C4DE9FFE19A0}" destId="{896609FF-F7FD-4207-A572-2D4CC97ADCC3}" srcOrd="0" destOrd="0" presId="urn:microsoft.com/office/officeart/2005/8/layout/vList2"/>
    <dgm:cxn modelId="{9B912989-DD66-47B7-BCEE-247127E177D7}" srcId="{6E6B896F-075C-4BA0-8FCF-3937EA63A1A6}" destId="{0FF2FFC9-3CFB-4371-B16E-2F813B53DDF5}" srcOrd="0" destOrd="0" parTransId="{9C600B45-BCFA-4E6C-AA3D-D081A886C94A}" sibTransId="{300BB2FF-7590-4464-BBF8-E3B410BB6AF5}"/>
    <dgm:cxn modelId="{FF797995-F344-4420-B5FA-68EF00AC4267}" type="presOf" srcId="{2D66FAA3-8B4C-4F65-8C56-D41D78CEF4CF}" destId="{7C5B260C-2006-4FD0-9B7F-72A5126093B2}" srcOrd="0" destOrd="1" presId="urn:microsoft.com/office/officeart/2005/8/layout/vList2"/>
    <dgm:cxn modelId="{ECA17F98-41E0-433B-BB96-E92C6002508D}" type="presOf" srcId="{BDE35AD9-F9C2-40CC-B94A-FC16D2DB7C1C}" destId="{0FD3855A-E044-4EBE-AEF3-18B7A2117F67}" srcOrd="0" destOrd="0" presId="urn:microsoft.com/office/officeart/2005/8/layout/vList2"/>
    <dgm:cxn modelId="{09A894A2-047C-4DBB-A6C2-E0FF6C0FB622}" srcId="{71D13150-BC15-40DA-931E-182A4BB16084}" destId="{3DDA9032-8682-4E4D-AB72-F1CAF8191233}" srcOrd="1" destOrd="0" parTransId="{273056F7-ED26-46E2-AA76-672FC85B06E1}" sibTransId="{D70EDE4F-0D81-4CE0-897C-EBFB0A122732}"/>
    <dgm:cxn modelId="{531CECAE-1843-461A-B88D-F565EBC102FC}" type="presOf" srcId="{F2999FEB-9826-46C7-9FC3-44D08A8EF3E9}" destId="{18C9160F-4A0C-4A8A-95EC-54E45A81C7DA}" srcOrd="0" destOrd="0" presId="urn:microsoft.com/office/officeart/2005/8/layout/vList2"/>
    <dgm:cxn modelId="{AABDD3BA-C22B-4D49-A01E-7230B84ECDE7}" type="presOf" srcId="{3DDA9032-8682-4E4D-AB72-F1CAF8191233}" destId="{896609FF-F7FD-4207-A572-2D4CC97ADCC3}" srcOrd="0" destOrd="1" presId="urn:microsoft.com/office/officeart/2005/8/layout/vList2"/>
    <dgm:cxn modelId="{EBEC96D0-CCB7-4D85-9E15-D9357B0A8A9A}" type="presOf" srcId="{38ED076F-1309-44B7-B781-403F50E23A4C}" destId="{9C7E4C30-ADAA-40EC-A76E-C0878252C6D7}" srcOrd="0" destOrd="0" presId="urn:microsoft.com/office/officeart/2005/8/layout/vList2"/>
    <dgm:cxn modelId="{70E04FD1-9E19-45A1-84CA-F83F8AFE7B31}" srcId="{C49C5B3F-027F-4178-B5B2-A4591F8F9317}" destId="{BDE35AD9-F9C2-40CC-B94A-FC16D2DB7C1C}" srcOrd="0" destOrd="0" parTransId="{B8EF8520-DE79-4464-A3C4-28960C66FEE6}" sibTransId="{17D13151-FF9F-4A14-8F93-23EE69145D44}"/>
    <dgm:cxn modelId="{DB6D8ED2-CDF7-4D64-A1D6-18709EAA2E7D}" srcId="{38ED076F-1309-44B7-B781-403F50E23A4C}" destId="{71D13150-BC15-40DA-931E-182A4BB16084}" srcOrd="1" destOrd="0" parTransId="{E980077A-7E16-4ACB-AD66-89DF4ABB2ADF}" sibTransId="{0E5E1E6E-5D36-4298-9E57-D8DF4C2E4A50}"/>
    <dgm:cxn modelId="{4A2B75D8-DB34-43D0-9741-1E40BCCD62A6}" type="presOf" srcId="{F8E95A55-C8BC-4F92-AA8E-0B9D5C82B477}" destId="{18C9160F-4A0C-4A8A-95EC-54E45A81C7DA}" srcOrd="0" destOrd="1" presId="urn:microsoft.com/office/officeart/2005/8/layout/vList2"/>
    <dgm:cxn modelId="{E40B33DA-2EED-421C-84E9-699FFE843264}" srcId="{6AD9333A-C2A8-4FA2-9113-17DDF381B0AE}" destId="{F8E95A55-C8BC-4F92-AA8E-0B9D5C82B477}" srcOrd="1" destOrd="0" parTransId="{B2429BD7-D2BE-45B5-A4A8-2B9D29209F30}" sibTransId="{B32C9B95-DA1B-475D-924D-A3436D71D384}"/>
    <dgm:cxn modelId="{0D9D11E0-3684-466C-973D-DFA8E0004ECC}" type="presOf" srcId="{C49C5B3F-027F-4178-B5B2-A4591F8F9317}" destId="{4440590A-6710-48E1-9E0E-FC9598AEBF54}" srcOrd="0" destOrd="0" presId="urn:microsoft.com/office/officeart/2005/8/layout/vList2"/>
    <dgm:cxn modelId="{32B69EE6-2ADA-40A4-A326-C60302D7DEE3}" type="presOf" srcId="{6AD9333A-C2A8-4FA2-9113-17DDF381B0AE}" destId="{D65B950B-AF3B-49C2-8C16-AB8FF54ABC84}" srcOrd="0" destOrd="0" presId="urn:microsoft.com/office/officeart/2005/8/layout/vList2"/>
    <dgm:cxn modelId="{B2B7B8E6-FF20-4867-BAC5-1A802A5F68F3}" srcId="{38ED076F-1309-44B7-B781-403F50E23A4C}" destId="{6E6B896F-075C-4BA0-8FCF-3937EA63A1A6}" srcOrd="2" destOrd="0" parTransId="{68CFB458-468F-4BB9-A8E8-A4C552140430}" sibTransId="{FD114A2D-BC4B-4E92-A4BC-EC0880A705C8}"/>
    <dgm:cxn modelId="{D85F9FEC-45CE-4948-8863-136385F1D4BB}" type="presOf" srcId="{71D13150-BC15-40DA-931E-182A4BB16084}" destId="{F0C5E126-F65E-4D54-BADB-BC3D806665A1}" srcOrd="0" destOrd="0" presId="urn:microsoft.com/office/officeart/2005/8/layout/vList2"/>
    <dgm:cxn modelId="{8228C1D1-8D46-47DA-856B-E51298767B40}" type="presParOf" srcId="{9C7E4C30-ADAA-40EC-A76E-C0878252C6D7}" destId="{4440590A-6710-48E1-9E0E-FC9598AEBF54}" srcOrd="0" destOrd="0" presId="urn:microsoft.com/office/officeart/2005/8/layout/vList2"/>
    <dgm:cxn modelId="{C603E610-1B97-4C14-9434-468F2E8520AA}" type="presParOf" srcId="{9C7E4C30-ADAA-40EC-A76E-C0878252C6D7}" destId="{0FD3855A-E044-4EBE-AEF3-18B7A2117F67}" srcOrd="1" destOrd="0" presId="urn:microsoft.com/office/officeart/2005/8/layout/vList2"/>
    <dgm:cxn modelId="{2F1B03D6-D3AF-4D0E-9D42-839293ED5AE4}" type="presParOf" srcId="{9C7E4C30-ADAA-40EC-A76E-C0878252C6D7}" destId="{F0C5E126-F65E-4D54-BADB-BC3D806665A1}" srcOrd="2" destOrd="0" presId="urn:microsoft.com/office/officeart/2005/8/layout/vList2"/>
    <dgm:cxn modelId="{F81E7AEF-E5F3-4661-AAB0-B52C7F973FEB}" type="presParOf" srcId="{9C7E4C30-ADAA-40EC-A76E-C0878252C6D7}" destId="{896609FF-F7FD-4207-A572-2D4CC97ADCC3}" srcOrd="3" destOrd="0" presId="urn:microsoft.com/office/officeart/2005/8/layout/vList2"/>
    <dgm:cxn modelId="{C5F31705-B1CA-475F-85F9-175A1A077A1A}" type="presParOf" srcId="{9C7E4C30-ADAA-40EC-A76E-C0878252C6D7}" destId="{B4C30020-1A23-42BA-B0C6-46A2628B86AF}" srcOrd="4" destOrd="0" presId="urn:microsoft.com/office/officeart/2005/8/layout/vList2"/>
    <dgm:cxn modelId="{C98EDB6A-A831-4096-AA5B-D8E4B6331966}" type="presParOf" srcId="{9C7E4C30-ADAA-40EC-A76E-C0878252C6D7}" destId="{7C5B260C-2006-4FD0-9B7F-72A5126093B2}" srcOrd="5" destOrd="0" presId="urn:microsoft.com/office/officeart/2005/8/layout/vList2"/>
    <dgm:cxn modelId="{0E17AE05-AE15-49FF-B48E-6640C0B166B8}" type="presParOf" srcId="{9C7E4C30-ADAA-40EC-A76E-C0878252C6D7}" destId="{D65B950B-AF3B-49C2-8C16-AB8FF54ABC84}" srcOrd="6" destOrd="0" presId="urn:microsoft.com/office/officeart/2005/8/layout/vList2"/>
    <dgm:cxn modelId="{19FB6CB4-FFE2-483B-BC46-B31B606593E9}" type="presParOf" srcId="{9C7E4C30-ADAA-40EC-A76E-C0878252C6D7}" destId="{18C9160F-4A0C-4A8A-95EC-54E45A81C7DA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0590A-6710-48E1-9E0E-FC9598AEBF54}">
      <dsp:nvSpPr>
        <dsp:cNvPr id="0" name=""/>
        <dsp:cNvSpPr/>
      </dsp:nvSpPr>
      <dsp:spPr>
        <a:xfrm>
          <a:off x="0" y="210567"/>
          <a:ext cx="6548581" cy="5936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alibri"/>
              <a:ea typeface="Calibri"/>
              <a:cs typeface="Calibri"/>
            </a:rPr>
            <a:t>Goals: </a:t>
          </a:r>
        </a:p>
      </dsp:txBody>
      <dsp:txXfrm>
        <a:off x="28979" y="239546"/>
        <a:ext cx="6490623" cy="535670"/>
      </dsp:txXfrm>
    </dsp:sp>
    <dsp:sp modelId="{0FD3855A-E044-4EBE-AEF3-18B7A2117F67}">
      <dsp:nvSpPr>
        <dsp:cNvPr id="0" name=""/>
        <dsp:cNvSpPr/>
      </dsp:nvSpPr>
      <dsp:spPr>
        <a:xfrm>
          <a:off x="0" y="804195"/>
          <a:ext cx="6548581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917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latin typeface="Calibri"/>
              <a:ea typeface="Calibri"/>
              <a:cs typeface="Calibri"/>
            </a:rPr>
            <a:t>Utilizing satellite-based data to monitor global water quality patterns.</a:t>
          </a:r>
        </a:p>
      </dsp:txBody>
      <dsp:txXfrm>
        <a:off x="0" y="804195"/>
        <a:ext cx="6548581" cy="596160"/>
      </dsp:txXfrm>
    </dsp:sp>
    <dsp:sp modelId="{F0C5E126-F65E-4D54-BADB-BC3D806665A1}">
      <dsp:nvSpPr>
        <dsp:cNvPr id="0" name=""/>
        <dsp:cNvSpPr/>
      </dsp:nvSpPr>
      <dsp:spPr>
        <a:xfrm>
          <a:off x="0" y="1400355"/>
          <a:ext cx="6548581" cy="5936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alibri"/>
              <a:ea typeface="Calibri"/>
              <a:cs typeface="Calibri"/>
            </a:rPr>
            <a:t>Capacities: </a:t>
          </a:r>
        </a:p>
      </dsp:txBody>
      <dsp:txXfrm>
        <a:off x="28979" y="1429334"/>
        <a:ext cx="6490623" cy="535670"/>
      </dsp:txXfrm>
    </dsp:sp>
    <dsp:sp modelId="{896609FF-F7FD-4207-A572-2D4CC97ADCC3}">
      <dsp:nvSpPr>
        <dsp:cNvPr id="0" name=""/>
        <dsp:cNvSpPr/>
      </dsp:nvSpPr>
      <dsp:spPr>
        <a:xfrm>
          <a:off x="0" y="1993984"/>
          <a:ext cx="6548581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917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>
              <a:latin typeface="Calibri"/>
              <a:ea typeface="Calibri"/>
              <a:cs typeface="Calibri"/>
            </a:rPr>
            <a:t>Tracks parameter inxludes </a:t>
          </a:r>
          <a:r>
            <a:rPr lang="en-US" sz="1900" kern="1200">
              <a:solidFill>
                <a:srgbClr val="000000"/>
              </a:solidFill>
              <a:latin typeface="Aptos"/>
              <a:ea typeface="Calibri"/>
              <a:cs typeface="Calibri"/>
            </a:rPr>
            <a:t>chlorophyll a, turbidity, suspended sediment, water temperature, and nutrients.</a:t>
          </a:r>
          <a:r>
            <a:rPr lang="en-US" sz="1900" kern="1200">
              <a:solidFill>
                <a:srgbClr val="000000"/>
              </a:solidFill>
              <a:latin typeface="Arial"/>
              <a:ea typeface="Calibri"/>
              <a:cs typeface="Arial"/>
            </a:rPr>
            <a:t> 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Duration can be over multi-decadal periods.</a:t>
          </a:r>
        </a:p>
      </dsp:txBody>
      <dsp:txXfrm>
        <a:off x="0" y="1993984"/>
        <a:ext cx="6548581" cy="943920"/>
      </dsp:txXfrm>
    </dsp:sp>
    <dsp:sp modelId="{B4C30020-1A23-42BA-B0C6-46A2628B86AF}">
      <dsp:nvSpPr>
        <dsp:cNvPr id="0" name=""/>
        <dsp:cNvSpPr/>
      </dsp:nvSpPr>
      <dsp:spPr>
        <a:xfrm>
          <a:off x="0" y="2937904"/>
          <a:ext cx="6548581" cy="5936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Applications: </a:t>
          </a:r>
        </a:p>
      </dsp:txBody>
      <dsp:txXfrm>
        <a:off x="28979" y="2966883"/>
        <a:ext cx="6490623" cy="535670"/>
      </dsp:txXfrm>
    </dsp:sp>
    <dsp:sp modelId="{7C5B260C-2006-4FD0-9B7F-72A5126093B2}">
      <dsp:nvSpPr>
        <dsp:cNvPr id="0" name=""/>
        <dsp:cNvSpPr/>
      </dsp:nvSpPr>
      <dsp:spPr>
        <a:xfrm>
          <a:off x="0" y="3531533"/>
          <a:ext cx="6548581" cy="1192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91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Identifying impacts of climate change and land-use patterns.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Mapping pollution hotspots and ecosystem vulnerabilities.</a:t>
          </a:r>
        </a:p>
      </dsp:txBody>
      <dsp:txXfrm>
        <a:off x="0" y="3531533"/>
        <a:ext cx="6548581" cy="1192320"/>
      </dsp:txXfrm>
    </dsp:sp>
    <dsp:sp modelId="{D65B950B-AF3B-49C2-8C16-AB8FF54ABC84}">
      <dsp:nvSpPr>
        <dsp:cNvPr id="0" name=""/>
        <dsp:cNvSpPr/>
      </dsp:nvSpPr>
      <dsp:spPr>
        <a:xfrm>
          <a:off x="0" y="4723853"/>
          <a:ext cx="6548581" cy="5936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Challenges:</a:t>
          </a:r>
        </a:p>
      </dsp:txBody>
      <dsp:txXfrm>
        <a:off x="28979" y="4752832"/>
        <a:ext cx="6490623" cy="535670"/>
      </dsp:txXfrm>
    </dsp:sp>
    <dsp:sp modelId="{18C9160F-4A0C-4A8A-95EC-54E45A81C7DA}">
      <dsp:nvSpPr>
        <dsp:cNvPr id="0" name=""/>
        <dsp:cNvSpPr/>
      </dsp:nvSpPr>
      <dsp:spPr>
        <a:xfrm>
          <a:off x="0" y="5317482"/>
          <a:ext cx="6548581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91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Limited to specific components.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Requires local calibration data for accuracy.</a:t>
          </a:r>
        </a:p>
      </dsp:txBody>
      <dsp:txXfrm>
        <a:off x="0" y="5317482"/>
        <a:ext cx="6548581" cy="658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EFC54-631E-46D1-BA03-41AD9BAE9348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834F1-E745-48F2-9DA6-DB208D903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4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834F1-E745-48F2-9DA6-DB208D9038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9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951F1-4407-3549-979A-2B314C696942}" type="slidenum">
              <a:rPr lang="en-CH" smtClean="0"/>
              <a:t>10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24755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951F1-4407-3549-979A-2B314C696942}" type="slidenum">
              <a:rPr lang="en-CH" smtClean="0"/>
              <a:t>11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19890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834F1-E745-48F2-9DA6-DB208D9038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45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834F1-E745-48F2-9DA6-DB208D9038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81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834F1-E745-48F2-9DA6-DB208D9038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36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834F1-E745-48F2-9DA6-DB208D9038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72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834F1-E745-48F2-9DA6-DB208D9038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65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834F1-E745-48F2-9DA6-DB208D9038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22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951F1-4407-3549-979A-2B314C696942}" type="slidenum">
              <a:rPr lang="en-CH" smtClean="0"/>
              <a:t>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39989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C9D52-937E-4700-CAA5-E5E517121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882694-C477-7648-C4B6-4C681DED9F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724965-A988-008D-8D72-819C6342A2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sz="1200" b="0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91982-9076-B523-B9F1-6C668C8649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951F1-4407-3549-979A-2B314C696942}" type="slidenum">
              <a:rPr lang="en-CH" smtClean="0"/>
              <a:t>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81300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951F1-4407-3549-979A-2B314C696942}" type="slidenum">
              <a:rPr lang="en-CH" smtClean="0"/>
              <a:t>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58506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C8E22-C723-8360-0A37-368125DBD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1611E7-DB4A-236F-D1F9-3B5261894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708C8-19D7-FAFB-CB0C-1E76FADC3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C6C8-7BDE-4E7C-BED2-E79ABC2043E3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D8658-EBC4-870F-A168-48FEE0AD5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7B570-B92A-2E56-FCA2-E8F2D11E3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58F88-33C0-41D9-A123-78B2C6F01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6093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366C9-AB7F-D4F3-5C44-C993A4DE5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F15D6-DD10-F347-2348-8A8D39BF4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F21CF-15C5-5185-32E6-EF751EF5E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C6C8-7BDE-4E7C-BED2-E79ABC2043E3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31581-C1E4-D037-B9AE-4E0A16828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04F2E-AF45-7B6F-4CED-95735A0C7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58F88-33C0-41D9-A123-78B2C6F01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2017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324B5C-A899-728B-D83C-3DD05DB4EB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B38173-2F65-7CF6-2502-BAF6D7A35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D83B8-81AD-3402-9246-3BEA988A2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C6C8-7BDE-4E7C-BED2-E79ABC2043E3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6FCF0-42CF-A4A8-5FE2-907C1964B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A5FC5-B3C7-D8C3-4B1B-DA463BB9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58F88-33C0-41D9-A123-78B2C6F01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1474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5E19B-82A3-CFA9-0FE9-1A61E0BEB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8E4B6-59E2-F3AF-3E8B-20DF2B914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1EDC2-FC1A-E820-7227-3DB0ED935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C6C8-7BDE-4E7C-BED2-E79ABC2043E3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CCE3F-96BF-D434-4E77-B8D455BE6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C4815-E0E5-92D6-0CFE-6BF705EA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58F88-33C0-41D9-A123-78B2C6F01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6743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27797-ACD7-DBEE-D0F9-6F373EE21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393CC-1173-A87B-CB87-3B744940A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3174C-BAFC-B173-CDFE-947D30A8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C6C8-7BDE-4E7C-BED2-E79ABC2043E3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A357A-B439-7226-AF5B-7ADCD984E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FFE86-FC25-8ABB-1FD7-94E0E2AB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58F88-33C0-41D9-A123-78B2C6F01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8856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F50A2-6DFB-A988-7B5C-FD3166A35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A2D03-4BD9-9B14-B7DC-F9260454A5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B72A8-BCEC-CBDB-420C-E77517B84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FE93F0-C0FE-4A64-88BC-3359BFC6D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C6C8-7BDE-4E7C-BED2-E79ABC2043E3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F7E6D-3A48-5BE4-0A12-FFF731925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DFCED-07E0-7B62-2995-B4C1A0D99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58F88-33C0-41D9-A123-78B2C6F01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5707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5E569-43FF-C923-BB38-F227A24B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F97A8-3FB9-CCFA-F8AD-BCBD6036F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68E9E-02AA-C9AF-E79F-9169F093C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127B26-463D-8016-3853-90E763EF9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BBCAF0-4D7C-3554-2AED-6C2CC17125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B77755-B616-1F2D-03E4-735A5D275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C6C8-7BDE-4E7C-BED2-E79ABC2043E3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1BAF10-0F4E-72C2-77FC-E0FF029C1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8734A2-A7E1-DBA1-27FD-353C85C53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58F88-33C0-41D9-A123-78B2C6F01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9380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10D77-558B-AC46-1F69-3E8D12E56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B99D3E-0077-40C1-1ADB-2B65F3114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C6C8-7BDE-4E7C-BED2-E79ABC2043E3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4FD955-2864-B855-1BE9-7DF80C0A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F089D6-A5DD-1835-1DA0-A9FBE1629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58F88-33C0-41D9-A123-78B2C6F01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5147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722754-E1E1-4D43-3BA1-2343A469B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C6C8-7BDE-4E7C-BED2-E79ABC2043E3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4EBCEB-7CE1-F299-EBB5-BBF970AF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244F8-362A-6220-ED3D-727399809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58F88-33C0-41D9-A123-78B2C6F01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0627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13EAC-7DB8-3FBC-6C5C-0DC677BAE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F0922-5E7D-3AC6-F76E-6AD805ED6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319F5D-4D3B-32D5-22FC-1DB574802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2A52D-6BEA-89AD-EAD9-A38B77493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C6C8-7BDE-4E7C-BED2-E79ABC2043E3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47EF4A-BF10-A942-92FD-BD1D1C898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4EDE4-30DC-57C7-73CD-12CA5BE4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58F88-33C0-41D9-A123-78B2C6F01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6023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9792A-BF55-0A32-E102-DE5AD85F7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F3881D-3D98-9EC5-038A-5698307775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CE92E4-6B92-67A1-8D0F-DCECC1296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DE43C5-1FCF-DF78-AFCC-953B8FB98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C6C8-7BDE-4E7C-BED2-E79ABC2043E3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AE0139-15BA-EE4F-A9C3-EAD0A4423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F36FB-C2F9-4E5B-66FD-57786B0B2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58F88-33C0-41D9-A123-78B2C6F01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2914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3AEE67-4525-A7A2-479F-E3CF1B948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E38B8-41C6-59E0-0A15-1E5679AA6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A4E6A-C754-EFCF-EE98-3864EAC431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54C6C8-7BDE-4E7C-BED2-E79ABC2043E3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7FCE9-3EBE-9F43-82E9-019860067D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51527-F9A4-1E8E-C172-8727BD045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258F88-33C0-41D9-A123-78B2C6F01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chart" Target="../charts/chart1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23.svg"/><Relationship Id="rId4" Type="http://schemas.openxmlformats.org/officeDocument/2006/relationships/image" Target="../media/image21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353A306-76D5-2AA5-DBEE-9581D6A081E6}"/>
              </a:ext>
            </a:extLst>
          </p:cNvPr>
          <p:cNvGrpSpPr/>
          <p:nvPr/>
        </p:nvGrpSpPr>
        <p:grpSpPr>
          <a:xfrm>
            <a:off x="180814" y="510222"/>
            <a:ext cx="11830372" cy="5983561"/>
            <a:chOff x="180814" y="587719"/>
            <a:chExt cx="11830372" cy="598356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41EAD1-2D07-8A27-1962-8B3F320E1622}"/>
                </a:ext>
              </a:extLst>
            </p:cNvPr>
            <p:cNvSpPr/>
            <p:nvPr/>
          </p:nvSpPr>
          <p:spPr>
            <a:xfrm>
              <a:off x="180814" y="587719"/>
              <a:ext cx="11830372" cy="5983561"/>
            </a:xfrm>
            <a:prstGeom prst="rect">
              <a:avLst/>
            </a:prstGeom>
            <a:solidFill>
              <a:schemeClr val="tx2">
                <a:lumMod val="10000"/>
                <a:lumOff val="9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3000">
                <a:latin typeface="+mj-lt"/>
              </a:endParaRPr>
            </a:p>
          </p:txBody>
        </p:sp>
        <p:pic>
          <p:nvPicPr>
            <p:cNvPr id="1026" name="Picture 2" descr="Boats on the water&#10;&#10;Description automatically generated">
              <a:extLst>
                <a:ext uri="{FF2B5EF4-FFF2-40B4-BE49-F238E27FC236}">
                  <a16:creationId xmlns:a16="http://schemas.microsoft.com/office/drawing/2014/main" id="{BEBBB2A5-DD6E-7D91-C045-AD79596D15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93" t="16266" b="7741"/>
            <a:stretch/>
          </p:blipFill>
          <p:spPr bwMode="auto">
            <a:xfrm>
              <a:off x="6537055" y="1365562"/>
              <a:ext cx="5460570" cy="4597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AE59CEB-6708-C3D5-8A85-755BA50D3EDC}"/>
              </a:ext>
            </a:extLst>
          </p:cNvPr>
          <p:cNvSpPr txBox="1"/>
          <p:nvPr/>
        </p:nvSpPr>
        <p:spPr>
          <a:xfrm>
            <a:off x="1436329" y="1804727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b="0" i="0">
                <a:effectLst/>
                <a:latin typeface="Times"/>
              </a:rPr>
              <a:t> </a:t>
            </a:r>
            <a:endParaRPr lang="en-CH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BBE920-16F9-B238-2C33-1464F36A465B}"/>
              </a:ext>
            </a:extLst>
          </p:cNvPr>
          <p:cNvSpPr txBox="1"/>
          <p:nvPr/>
        </p:nvSpPr>
        <p:spPr>
          <a:xfrm>
            <a:off x="207936" y="1288065"/>
            <a:ext cx="631555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>
                <a:solidFill>
                  <a:srgbClr val="000000"/>
                </a:solidFill>
                <a:effectLst/>
                <a:latin typeface="+mj-lt"/>
              </a:rPr>
              <a:t>Global River </a:t>
            </a:r>
            <a:r>
              <a:rPr lang="en-US" sz="3600" b="1">
                <a:solidFill>
                  <a:srgbClr val="000000"/>
                </a:solidFill>
                <a:latin typeface="+mj-lt"/>
              </a:rPr>
              <a:t>W</a:t>
            </a:r>
            <a:r>
              <a:rPr lang="en-US" sz="3600" b="1" i="0" u="none" strike="noStrike">
                <a:solidFill>
                  <a:srgbClr val="000000"/>
                </a:solidFill>
                <a:effectLst/>
                <a:latin typeface="+mj-lt"/>
              </a:rPr>
              <a:t>ater </a:t>
            </a:r>
            <a:r>
              <a:rPr lang="en-US" sz="3600" b="1">
                <a:solidFill>
                  <a:srgbClr val="000000"/>
                </a:solidFill>
                <a:latin typeface="+mj-lt"/>
              </a:rPr>
              <a:t>Q</a:t>
            </a:r>
            <a:r>
              <a:rPr lang="en-US" sz="3600" b="1" i="0" u="none" strike="noStrike">
                <a:solidFill>
                  <a:srgbClr val="000000"/>
                </a:solidFill>
                <a:effectLst/>
                <a:latin typeface="+mj-lt"/>
              </a:rPr>
              <a:t>uality under </a:t>
            </a:r>
            <a:r>
              <a:rPr lang="en-US" sz="3600" b="1">
                <a:solidFill>
                  <a:srgbClr val="000000"/>
                </a:solidFill>
                <a:latin typeface="+mj-lt"/>
              </a:rPr>
              <a:t>C</a:t>
            </a:r>
            <a:r>
              <a:rPr lang="en-US" sz="3600" b="1" i="0" u="none" strike="noStrike">
                <a:solidFill>
                  <a:srgbClr val="000000"/>
                </a:solidFill>
                <a:effectLst/>
                <a:latin typeface="+mj-lt"/>
              </a:rPr>
              <a:t>limate </a:t>
            </a:r>
            <a:r>
              <a:rPr lang="en-US" sz="3600" b="1">
                <a:solidFill>
                  <a:srgbClr val="000000"/>
                </a:solidFill>
                <a:latin typeface="+mj-lt"/>
              </a:rPr>
              <a:t>C</a:t>
            </a:r>
            <a:r>
              <a:rPr lang="en-US" sz="3600" b="1" i="0" u="none" strike="noStrike">
                <a:solidFill>
                  <a:srgbClr val="000000"/>
                </a:solidFill>
                <a:effectLst/>
                <a:latin typeface="+mj-lt"/>
              </a:rPr>
              <a:t>hange and Hydroclimatic </a:t>
            </a:r>
            <a:r>
              <a:rPr lang="en-US" sz="3600" b="1">
                <a:solidFill>
                  <a:srgbClr val="000000"/>
                </a:solidFill>
                <a:latin typeface="+mj-lt"/>
              </a:rPr>
              <a:t>E</a:t>
            </a:r>
            <a:r>
              <a:rPr lang="en-US" sz="3600" b="1" i="0" u="none" strike="noStrike">
                <a:solidFill>
                  <a:srgbClr val="000000"/>
                </a:solidFill>
                <a:effectLst/>
                <a:latin typeface="+mj-lt"/>
              </a:rPr>
              <a:t>xtremes</a:t>
            </a:r>
            <a:r>
              <a:rPr lang="en-US" sz="3600" b="1">
                <a:solidFill>
                  <a:srgbClr val="000000"/>
                </a:solidFill>
                <a:latin typeface="+mj-lt"/>
              </a:rPr>
              <a:t> </a:t>
            </a:r>
            <a:endParaRPr lang="en-CH" sz="3600" b="1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C05C42-3252-BFFF-7C2F-23F7A8AB74AB}"/>
              </a:ext>
            </a:extLst>
          </p:cNvPr>
          <p:cNvSpPr txBox="1"/>
          <p:nvPr/>
        </p:nvSpPr>
        <p:spPr>
          <a:xfrm>
            <a:off x="1719445" y="3068527"/>
            <a:ext cx="32925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solidFill>
                  <a:srgbClr val="000000"/>
                </a:solidFill>
                <a:latin typeface="+mj-lt"/>
              </a:rPr>
              <a:t>by van Vliet et al., 2023</a:t>
            </a:r>
            <a:endParaRPr lang="en-CH" sz="2400" b="1" i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414B2C-1F37-39E7-00F7-FCEB2B0EEDF1}"/>
              </a:ext>
            </a:extLst>
          </p:cNvPr>
          <p:cNvSpPr txBox="1"/>
          <p:nvPr/>
        </p:nvSpPr>
        <p:spPr>
          <a:xfrm>
            <a:off x="180814" y="4667719"/>
            <a:ext cx="63155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0" u="none" strike="noStrike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Zhe Liu, Jingyi Hou, Wen-Lin Tsai</a:t>
            </a:r>
            <a:r>
              <a:rPr lang="en-US" sz="240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n-CH" sz="2400"/>
          </a:p>
        </p:txBody>
      </p:sp>
    </p:spTree>
    <p:extLst>
      <p:ext uri="{BB962C8B-B14F-4D97-AF65-F5344CB8AC3E}">
        <p14:creationId xmlns:p14="http://schemas.microsoft.com/office/powerpoint/2010/main" val="2002226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76CAEE-F2E9-5A9C-0142-F273518538AB}"/>
              </a:ext>
            </a:extLst>
          </p:cNvPr>
          <p:cNvSpPr txBox="1"/>
          <p:nvPr/>
        </p:nvSpPr>
        <p:spPr>
          <a:xfrm>
            <a:off x="446648" y="323045"/>
            <a:ext cx="11316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>
                <a:solidFill>
                  <a:srgbClr val="1C1D1E"/>
                </a:solidFill>
                <a:effectLst/>
              </a:rPr>
              <a:t>Land use and climate </a:t>
            </a:r>
            <a:r>
              <a:rPr lang="en-GB" sz="2400" b="1">
                <a:solidFill>
                  <a:srgbClr val="1C1D1E"/>
                </a:solidFill>
              </a:rPr>
              <a:t>v</a:t>
            </a:r>
            <a:r>
              <a:rPr lang="en-GB" sz="2400" b="1" i="0">
                <a:solidFill>
                  <a:srgbClr val="1C1D1E"/>
                </a:solidFill>
                <a:effectLst/>
              </a:rPr>
              <a:t>ariability </a:t>
            </a:r>
            <a:r>
              <a:rPr lang="en-GB" sz="2400" b="1">
                <a:solidFill>
                  <a:srgbClr val="1C1D1E"/>
                </a:solidFill>
              </a:rPr>
              <a:t>amplify unclearness of constituents</a:t>
            </a:r>
            <a:endParaRPr lang="en-GB" sz="2400" b="1" i="0">
              <a:solidFill>
                <a:srgbClr val="1C1D1E"/>
              </a:solidFill>
              <a:effectLst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900B9BB-2021-46E7-470D-8A564EA9EB0E}"/>
              </a:ext>
            </a:extLst>
          </p:cNvPr>
          <p:cNvGrpSpPr/>
          <p:nvPr/>
        </p:nvGrpSpPr>
        <p:grpSpPr>
          <a:xfrm>
            <a:off x="1619857" y="1232454"/>
            <a:ext cx="10193759" cy="4977867"/>
            <a:chOff x="1619857" y="1232454"/>
            <a:chExt cx="10193759" cy="497786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CFDFCC7-F19D-7C8C-3759-A3CAE4C149F8}"/>
                </a:ext>
              </a:extLst>
            </p:cNvPr>
            <p:cNvGrpSpPr/>
            <p:nvPr/>
          </p:nvGrpSpPr>
          <p:grpSpPr>
            <a:xfrm>
              <a:off x="1619857" y="1232454"/>
              <a:ext cx="10193759" cy="4977867"/>
              <a:chOff x="729467" y="1751209"/>
              <a:chExt cx="10193759" cy="4977867"/>
            </a:xfrm>
          </p:grpSpPr>
          <p:pic>
            <p:nvPicPr>
              <p:cNvPr id="20" name="Picture 19" descr="A map of the world&#10;&#10;Description automatically generated">
                <a:extLst>
                  <a:ext uri="{FF2B5EF4-FFF2-40B4-BE49-F238E27FC236}">
                    <a16:creationId xmlns:a16="http://schemas.microsoft.com/office/drawing/2014/main" id="{198F33D2-162B-7FAA-9D9C-2D7FF40FA1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9467" y="1751209"/>
                <a:ext cx="9128371" cy="4936555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0FA4F5D-F3A4-00DA-8499-6E17452E7E51}"/>
                  </a:ext>
                </a:extLst>
              </p:cNvPr>
              <p:cNvSpPr txBox="1"/>
              <p:nvPr/>
            </p:nvSpPr>
            <p:spPr>
              <a:xfrm>
                <a:off x="7725380" y="5898079"/>
                <a:ext cx="319784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600"/>
                  <a:t>Expansions in manufacturing, irrigation activities, increased evaporation, seawater intrusion…</a:t>
                </a:r>
                <a:endParaRPr lang="en-CH" sz="160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9698976-3FFF-907B-A84F-95CA9FE45BAF}"/>
                  </a:ext>
                </a:extLst>
              </p:cNvPr>
              <p:cNvSpPr txBox="1"/>
              <p:nvPr/>
            </p:nvSpPr>
            <p:spPr>
              <a:xfrm>
                <a:off x="1984074" y="6082746"/>
                <a:ext cx="140353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CH" sz="1600"/>
                  <a:t>Dilution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E7879E-4201-B16D-070E-83F219F64B81}"/>
                </a:ext>
              </a:extLst>
            </p:cNvPr>
            <p:cNvSpPr txBox="1"/>
            <p:nvPr/>
          </p:nvSpPr>
          <p:spPr>
            <a:xfrm>
              <a:off x="7426978" y="4931580"/>
              <a:ext cx="197573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H" sz="1600"/>
                <a:t>Jones et al., 2023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C2F147F-56DA-2933-4578-BD6FE9D56FF0}"/>
              </a:ext>
            </a:extLst>
          </p:cNvPr>
          <p:cNvSpPr txBox="1"/>
          <p:nvPr/>
        </p:nvSpPr>
        <p:spPr>
          <a:xfrm>
            <a:off x="610455" y="2551837"/>
            <a:ext cx="2759681" cy="2031325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</p:spPr>
        <p:txBody>
          <a:bodyPr wrap="square">
            <a:spAutoFit/>
          </a:bodyPr>
          <a:lstStyle/>
          <a:p>
            <a:r>
              <a:rPr lang="en-GB"/>
              <a:t>River network, multiple environmental conditions</a:t>
            </a:r>
            <a:endParaRPr lang="en-CH"/>
          </a:p>
          <a:p>
            <a:endParaRPr lang="en-CH"/>
          </a:p>
          <a:p>
            <a:r>
              <a:rPr lang="en-CH"/>
              <a:t>Large variability: hydroclimatic +land use + other human-induced drivers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A8288F9-CC3F-9D97-59F5-86E5C3960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5630" y="6302471"/>
            <a:ext cx="2743200" cy="365125"/>
          </a:xfrm>
        </p:spPr>
        <p:txBody>
          <a:bodyPr/>
          <a:lstStyle/>
          <a:p>
            <a:fld id="{72258F88-33C0-41D9-A123-78B2C6F01F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8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9FAABDF-8C3B-505D-EA49-656043C1F82B}"/>
              </a:ext>
            </a:extLst>
          </p:cNvPr>
          <p:cNvSpPr txBox="1"/>
          <p:nvPr/>
        </p:nvSpPr>
        <p:spPr>
          <a:xfrm>
            <a:off x="464136" y="4733608"/>
            <a:ext cx="52549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000"/>
              <a:t>Harmonized and up-to-date data at city level: </a:t>
            </a:r>
            <a:r>
              <a:rPr lang="en-GB" sz="2000"/>
              <a:t>urban hydro-informatics</a:t>
            </a:r>
          </a:p>
          <a:p>
            <a:r>
              <a:rPr lang="en-GB" sz="1600"/>
              <a:t>(Koop and van Leeuwen et al., 2017</a:t>
            </a:r>
            <a:r>
              <a:rPr lang="en-CH" sz="160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7B88F2-2589-886C-0243-CBBCDEBEDF89}"/>
              </a:ext>
            </a:extLst>
          </p:cNvPr>
          <p:cNvSpPr txBox="1"/>
          <p:nvPr/>
        </p:nvSpPr>
        <p:spPr>
          <a:xfrm>
            <a:off x="287641" y="346200"/>
            <a:ext cx="80114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400" b="1"/>
              <a:t>Sustainable </a:t>
            </a:r>
            <a:r>
              <a:rPr lang="en-GB" sz="2400" b="1"/>
              <a:t>integrated water resources management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49ED2D-C145-4836-0908-FC4A89509BF7}"/>
              </a:ext>
            </a:extLst>
          </p:cNvPr>
          <p:cNvGrpSpPr/>
          <p:nvPr/>
        </p:nvGrpSpPr>
        <p:grpSpPr>
          <a:xfrm>
            <a:off x="5441227" y="1030419"/>
            <a:ext cx="7062279" cy="4442597"/>
            <a:chOff x="5441227" y="1030419"/>
            <a:chExt cx="7062279" cy="444259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46A1F1B-B560-7923-9C97-268BAD5AF013}"/>
                </a:ext>
              </a:extLst>
            </p:cNvPr>
            <p:cNvGrpSpPr/>
            <p:nvPr/>
          </p:nvGrpSpPr>
          <p:grpSpPr>
            <a:xfrm>
              <a:off x="5441227" y="1030419"/>
              <a:ext cx="7062279" cy="4442597"/>
              <a:chOff x="5418124" y="1207701"/>
              <a:chExt cx="7062279" cy="4442597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39CA26E-8A68-099E-9887-9D3465799BCE}"/>
                  </a:ext>
                </a:extLst>
              </p:cNvPr>
              <p:cNvGrpSpPr/>
              <p:nvPr/>
            </p:nvGrpSpPr>
            <p:grpSpPr>
              <a:xfrm>
                <a:off x="5418124" y="1207701"/>
                <a:ext cx="7062279" cy="4442597"/>
                <a:chOff x="278964" y="1747776"/>
                <a:chExt cx="7062279" cy="4442597"/>
              </a:xfrm>
            </p:grpSpPr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0E6FCEF-CB88-FB96-AB56-2E753D80AF71}"/>
                    </a:ext>
                  </a:extLst>
                </p:cNvPr>
                <p:cNvSpPr txBox="1"/>
                <p:nvPr/>
              </p:nvSpPr>
              <p:spPr>
                <a:xfrm>
                  <a:off x="278964" y="5851819"/>
                  <a:ext cx="7062279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GB" sz="1600"/>
                    <a:t>The City Blueprint is both a process and tool (Philip et al. 2012)</a:t>
                  </a:r>
                  <a:endParaRPr lang="en-CH" sz="1600"/>
                </a:p>
              </p:txBody>
            </p:sp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DBD8FCF6-D713-29F3-A424-6F3E5D90A3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4413" y="1747776"/>
                  <a:ext cx="5184421" cy="3914067"/>
                </a:xfrm>
                <a:prstGeom prst="rect">
                  <a:avLst/>
                </a:prstGeom>
              </p:spPr>
            </p:pic>
          </p:grpSp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375918CF-9634-14E9-60C5-08DECBC4770C}"/>
                  </a:ext>
                </a:extLst>
              </p:cNvPr>
              <p:cNvSpPr/>
              <p:nvPr/>
            </p:nvSpPr>
            <p:spPr>
              <a:xfrm>
                <a:off x="7650864" y="4363656"/>
                <a:ext cx="1296365" cy="723387"/>
              </a:xfrm>
              <a:prstGeom prst="roundRect">
                <a:avLst/>
              </a:prstGeom>
              <a:noFill/>
              <a:ln w="22225">
                <a:solidFill>
                  <a:srgbClr val="F14123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F1DD297-0E94-ACCC-4839-EF27C2731808}"/>
                </a:ext>
              </a:extLst>
            </p:cNvPr>
            <p:cNvSpPr txBox="1"/>
            <p:nvPr/>
          </p:nvSpPr>
          <p:spPr>
            <a:xfrm>
              <a:off x="9818797" y="1494815"/>
              <a:ext cx="156143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1"/>
                <a:t>Governments and publics</a:t>
              </a:r>
              <a:endParaRPr lang="en-CH" sz="1400" i="1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A8A6469-416C-36F9-7332-19DCB34F4DB4}"/>
              </a:ext>
            </a:extLst>
          </p:cNvPr>
          <p:cNvGrpSpPr/>
          <p:nvPr/>
        </p:nvGrpSpPr>
        <p:grpSpPr>
          <a:xfrm>
            <a:off x="618519" y="1578464"/>
            <a:ext cx="5528005" cy="2607910"/>
            <a:chOff x="618519" y="1578464"/>
            <a:chExt cx="5528005" cy="2607910"/>
          </a:xfrm>
        </p:grpSpPr>
        <p:pic>
          <p:nvPicPr>
            <p:cNvPr id="3" name="Picture 2" descr="A close-up of a text&#10;&#10;Description automatically generated">
              <a:extLst>
                <a:ext uri="{FF2B5EF4-FFF2-40B4-BE49-F238E27FC236}">
                  <a16:creationId xmlns:a16="http://schemas.microsoft.com/office/drawing/2014/main" id="{F93C8F5E-B70E-7F6F-862B-42CAB032C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8519" y="1982367"/>
              <a:ext cx="4628967" cy="220400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chemeClr val="accent1">
                  <a:lumMod val="20000"/>
                  <a:lumOff val="80000"/>
                  <a:alpha val="70000"/>
                </a:schemeClr>
              </a:outerShdw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CB707C2-0246-F508-6988-78848B6673DA}"/>
                </a:ext>
              </a:extLst>
            </p:cNvPr>
            <p:cNvSpPr txBox="1"/>
            <p:nvPr/>
          </p:nvSpPr>
          <p:spPr>
            <a:xfrm>
              <a:off x="4585085" y="1578464"/>
              <a:ext cx="156143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1"/>
                <a:t>By scientists</a:t>
              </a:r>
              <a:endParaRPr lang="en-CH" sz="1400" i="1"/>
            </a:p>
          </p:txBody>
        </p:sp>
      </p:grpSp>
      <p:sp>
        <p:nvSpPr>
          <p:cNvPr id="19" name="Slide Number Placeholder 10">
            <a:extLst>
              <a:ext uri="{FF2B5EF4-FFF2-40B4-BE49-F238E27FC236}">
                <a16:creationId xmlns:a16="http://schemas.microsoft.com/office/drawing/2014/main" id="{BBEA9EB1-54E6-C9E7-5D3F-18CD602FB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5630" y="6302471"/>
            <a:ext cx="2743200" cy="365125"/>
          </a:xfrm>
        </p:spPr>
        <p:txBody>
          <a:bodyPr/>
          <a:lstStyle/>
          <a:p>
            <a:fld id="{72258F88-33C0-41D9-A123-78B2C6F01F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3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>
            <a:extLst>
              <a:ext uri="{FF2B5EF4-FFF2-40B4-BE49-F238E27FC236}">
                <a16:creationId xmlns:a16="http://schemas.microsoft.com/office/drawing/2014/main" id="{AA458870-EADB-F43A-3645-6F8A856FDAFF}"/>
              </a:ext>
            </a:extLst>
          </p:cNvPr>
          <p:cNvSpPr txBox="1"/>
          <p:nvPr/>
        </p:nvSpPr>
        <p:spPr>
          <a:xfrm>
            <a:off x="287641" y="346200"/>
            <a:ext cx="8011405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b="1"/>
              <a:t>Remote sensing</a:t>
            </a:r>
            <a:endParaRPr lang="en-GB" sz="2400" b="1">
              <a:solidFill>
                <a:srgbClr val="0E0E0E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GB" sz="2400" b="1">
              <a:solidFill>
                <a:srgbClr val="000000"/>
              </a:solidFill>
            </a:endParaRPr>
          </a:p>
        </p:txBody>
      </p:sp>
      <p:graphicFrame>
        <p:nvGraphicFramePr>
          <p:cNvPr id="18" name="TextBox 2">
            <a:extLst>
              <a:ext uri="{FF2B5EF4-FFF2-40B4-BE49-F238E27FC236}">
                <a16:creationId xmlns:a16="http://schemas.microsoft.com/office/drawing/2014/main" id="{7991BD9D-B342-B396-6A9A-EB7D361CA1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5657286"/>
              </p:ext>
            </p:extLst>
          </p:nvPr>
        </p:nvGraphicFramePr>
        <p:xfrm>
          <a:off x="293358" y="766353"/>
          <a:ext cx="6548581" cy="6186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5" name="Slide Number Placeholder 10">
            <a:extLst>
              <a:ext uri="{FF2B5EF4-FFF2-40B4-BE49-F238E27FC236}">
                <a16:creationId xmlns:a16="http://schemas.microsoft.com/office/drawing/2014/main" id="{1E1FB942-2F5A-E20F-3C30-3A2D652B25C5}"/>
              </a:ext>
            </a:extLst>
          </p:cNvPr>
          <p:cNvSpPr txBox="1">
            <a:spLocks/>
          </p:cNvSpPr>
          <p:nvPr/>
        </p:nvSpPr>
        <p:spPr>
          <a:xfrm>
            <a:off x="9295630" y="63024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258F88-33C0-41D9-A123-78B2C6F01F8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63" name="Grafik 2062" descr="Ein Bild, das Karte, Wasser, Natur, Luftfotografie enthält.&#10;&#10;Beschreibung automatisch generiert.">
            <a:extLst>
              <a:ext uri="{FF2B5EF4-FFF2-40B4-BE49-F238E27FC236}">
                <a16:creationId xmlns:a16="http://schemas.microsoft.com/office/drawing/2014/main" id="{712AE166-D06F-730E-465D-D89D7D04FD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5593" y="1711721"/>
            <a:ext cx="4495160" cy="4114800"/>
          </a:xfrm>
          <a:prstGeom prst="rect">
            <a:avLst/>
          </a:prstGeom>
        </p:spPr>
      </p:pic>
      <p:sp>
        <p:nvSpPr>
          <p:cNvPr id="2082" name="Textfeld 2081">
            <a:extLst>
              <a:ext uri="{FF2B5EF4-FFF2-40B4-BE49-F238E27FC236}">
                <a16:creationId xmlns:a16="http://schemas.microsoft.com/office/drawing/2014/main" id="{FD5133FC-2082-57B3-421C-72288B0C1E7A}"/>
              </a:ext>
            </a:extLst>
          </p:cNvPr>
          <p:cNvSpPr txBox="1"/>
          <p:nvPr/>
        </p:nvSpPr>
        <p:spPr>
          <a:xfrm>
            <a:off x="7046976" y="6644640"/>
            <a:ext cx="4498848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800">
                <a:ea typeface="+mn-lt"/>
                <a:cs typeface="+mn-lt"/>
              </a:rPr>
              <a:t>NASA, 2018,ARSET - Processing </a:t>
            </a:r>
            <a:r>
              <a:rPr lang="de-DE" sz="800" err="1">
                <a:ea typeface="+mn-lt"/>
                <a:cs typeface="+mn-lt"/>
              </a:rPr>
              <a:t>Satellite</a:t>
            </a:r>
            <a:r>
              <a:rPr lang="de-DE" sz="800">
                <a:ea typeface="+mn-lt"/>
                <a:cs typeface="+mn-lt"/>
              </a:rPr>
              <a:t> </a:t>
            </a:r>
            <a:r>
              <a:rPr lang="de-DE" sz="800" err="1">
                <a:ea typeface="+mn-lt"/>
                <a:cs typeface="+mn-lt"/>
              </a:rPr>
              <a:t>Imagery</a:t>
            </a:r>
            <a:r>
              <a:rPr lang="de-DE" sz="800">
                <a:ea typeface="+mn-lt"/>
                <a:cs typeface="+mn-lt"/>
              </a:rPr>
              <a:t> </a:t>
            </a:r>
            <a:r>
              <a:rPr lang="de-DE" sz="800" err="1">
                <a:ea typeface="+mn-lt"/>
                <a:cs typeface="+mn-lt"/>
              </a:rPr>
              <a:t>for</a:t>
            </a:r>
            <a:r>
              <a:rPr lang="de-DE" sz="800">
                <a:ea typeface="+mn-lt"/>
                <a:cs typeface="+mn-lt"/>
              </a:rPr>
              <a:t> Monitoring </a:t>
            </a:r>
            <a:r>
              <a:rPr lang="de-DE" sz="800" err="1">
                <a:ea typeface="+mn-lt"/>
                <a:cs typeface="+mn-lt"/>
              </a:rPr>
              <a:t>Water</a:t>
            </a:r>
            <a:r>
              <a:rPr lang="de-DE" sz="800">
                <a:ea typeface="+mn-lt"/>
                <a:cs typeface="+mn-lt"/>
              </a:rPr>
              <a:t> Quality</a:t>
            </a:r>
            <a:endParaRPr lang="de-DE" sz="800"/>
          </a:p>
        </p:txBody>
      </p:sp>
    </p:spTree>
    <p:extLst>
      <p:ext uri="{BB962C8B-B14F-4D97-AF65-F5344CB8AC3E}">
        <p14:creationId xmlns:p14="http://schemas.microsoft.com/office/powerpoint/2010/main" val="105579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Ein Bild, das Grün, Text, Screenshot, Farbigkeit enthält.&#10;&#10;Beschreibung automatisch generiert.">
            <a:extLst>
              <a:ext uri="{FF2B5EF4-FFF2-40B4-BE49-F238E27FC236}">
                <a16:creationId xmlns:a16="http://schemas.microsoft.com/office/drawing/2014/main" id="{FF749486-CB70-155D-9BA3-0E972A8694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068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4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C279A31F-BB44-1F53-4969-157E01E73D35}"/>
              </a:ext>
            </a:extLst>
          </p:cNvPr>
          <p:cNvSpPr txBox="1"/>
          <p:nvPr/>
        </p:nvSpPr>
        <p:spPr>
          <a:xfrm>
            <a:off x="7081661" y="651925"/>
            <a:ext cx="495716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Internet of things, and Citizen science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extBox 23">
            <a:extLst>
              <a:ext uri="{FF2B5EF4-FFF2-40B4-BE49-F238E27FC236}">
                <a16:creationId xmlns:a16="http://schemas.microsoft.com/office/drawing/2014/main" id="{9ED6DD9F-81F8-8FEB-007A-A0E281505921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/>
              <a:t>IoT (Internet of Things):</a:t>
            </a:r>
            <a:endParaRPr lang="de-DE" sz="12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/>
              <a:t>High-frequency and real-time monitoring through intelligent sensors.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/>
              <a:t>Captures short-term changes such as hydro-climatic events.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/>
              <a:t>Citizen science: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/>
              <a:t>Community-driven data collection using tools such as smartphone apps.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/>
              <a:t>Example: Nitrate monitoring apps are available in the US, the Netherlands, and Denmark.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/>
              <a:t>Benefits: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err="1"/>
              <a:t>Democratising</a:t>
            </a:r>
            <a:r>
              <a:rPr lang="en-US" sz="1200"/>
              <a:t> water monitoring.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/>
              <a:t>Improving data availability in under-monitored regions.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/>
              <a:t>Challenges: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/>
              <a:t>High cost of sensors and maintenance.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/>
              <a:t>Ensuring data quality and </a:t>
            </a:r>
            <a:r>
              <a:rPr lang="en-US" sz="1200" err="1"/>
              <a:t>standardisation</a:t>
            </a:r>
            <a:r>
              <a:rPr lang="en-US" sz="120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/>
          </a:p>
        </p:txBody>
      </p:sp>
      <p:sp>
        <p:nvSpPr>
          <p:cNvPr id="4" name="TextBox 23">
            <a:extLst>
              <a:ext uri="{FF2B5EF4-FFF2-40B4-BE49-F238E27FC236}">
                <a16:creationId xmlns:a16="http://schemas.microsoft.com/office/drawing/2014/main" id="{96C33961-2D76-5489-35DC-35B86ABFACA7}"/>
              </a:ext>
            </a:extLst>
          </p:cNvPr>
          <p:cNvSpPr txBox="1"/>
          <p:nvPr/>
        </p:nvSpPr>
        <p:spPr>
          <a:xfrm>
            <a:off x="610455" y="2551837"/>
            <a:ext cx="2759681" cy="369332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endParaRPr lang="en-GB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A191AE7B-197E-77B8-03E3-22C0E8C0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5630" y="6302471"/>
            <a:ext cx="2743200" cy="365125"/>
          </a:xfrm>
        </p:spPr>
        <p:txBody>
          <a:bodyPr/>
          <a:lstStyle/>
          <a:p>
            <a:fld id="{72258F88-33C0-41D9-A123-78B2C6F01F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16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2C71A71E-F311-0B29-2220-773BDFFB7DE8}"/>
              </a:ext>
            </a:extLst>
          </p:cNvPr>
          <p:cNvSpPr txBox="1"/>
          <p:nvPr/>
        </p:nvSpPr>
        <p:spPr>
          <a:xfrm>
            <a:off x="838201" y="365125"/>
            <a:ext cx="5251316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dirty="0">
                <a:latin typeface="+mj-lt"/>
                <a:ea typeface="+mj-ea"/>
                <a:cs typeface="+mj-cs"/>
              </a:rPr>
              <a:t>Process-Based Water Quality Models</a:t>
            </a:r>
            <a:endParaRPr lang="en-US" sz="41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8E86C4A-CE3E-485A-621C-CE3F93EC5678}"/>
              </a:ext>
            </a:extLst>
          </p:cNvPr>
          <p:cNvSpPr txBox="1"/>
          <p:nvPr/>
        </p:nvSpPr>
        <p:spPr>
          <a:xfrm>
            <a:off x="838200" y="2333297"/>
            <a:ext cx="4619621" cy="384366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400" b="1"/>
              <a:t>Goals:</a:t>
            </a:r>
            <a:endParaRPr lang="en-US" sz="1400"/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/>
              <a:t>Using the models to simulate physical, chemical and biological processes affecting water quality.</a:t>
            </a:r>
            <a:endParaRPr lang="en-US" sz="140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400" b="1"/>
              <a:t>Applications:</a:t>
            </a:r>
            <a:endParaRPr lang="en-US" sz="1400"/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/>
              <a:t>Identification of pollution hotspots and their sources.</a:t>
            </a:r>
            <a:endParaRPr lang="en-US" sz="1400"/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/>
              <a:t>Testing scenarios for climate and land use change.</a:t>
            </a:r>
            <a:endParaRPr lang="en-US" sz="140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400" b="1"/>
              <a:t>Advances:</a:t>
            </a:r>
            <a:endParaRPr lang="en-US" sz="1400"/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/>
              <a:t>High-resolution simulations on daily or even hourly scales.</a:t>
            </a:r>
            <a:endParaRPr lang="en-US" sz="1400"/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/>
              <a:t>Integration with IoT for real-time validation.</a:t>
            </a:r>
            <a:endParaRPr lang="en-US" sz="140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400" b="1"/>
              <a:t>Challenges:</a:t>
            </a:r>
            <a:endParaRPr lang="en-US" sz="1400"/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/>
              <a:t>Computationally intensive.</a:t>
            </a:r>
            <a:endParaRPr lang="en-US" sz="1400"/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/>
              <a:t>Requires high-quality input data for accuracy.</a:t>
            </a:r>
            <a:endParaRPr lang="en-US" sz="14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/>
          </a:p>
        </p:txBody>
      </p:sp>
      <p:pic>
        <p:nvPicPr>
          <p:cNvPr id="3" name="Grafik 2" descr="Ein Bild, das draußen, Person, Wasser, Gelände enthält.&#10;&#10;Beschreibung automatisch generiert.">
            <a:extLst>
              <a:ext uri="{FF2B5EF4-FFF2-40B4-BE49-F238E27FC236}">
                <a16:creationId xmlns:a16="http://schemas.microsoft.com/office/drawing/2014/main" id="{D43B33E9-3756-64BF-9D5E-4BB389D056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664" r="35428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67421F63-60F1-1A34-B050-2694CA049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5630" y="6302471"/>
            <a:ext cx="2743200" cy="365125"/>
          </a:xfrm>
        </p:spPr>
        <p:txBody>
          <a:bodyPr/>
          <a:lstStyle/>
          <a:p>
            <a:fld id="{72258F88-33C0-41D9-A123-78B2C6F01F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78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>
            <a:extLst>
              <a:ext uri="{FF2B5EF4-FFF2-40B4-BE49-F238E27FC236}">
                <a16:creationId xmlns:a16="http://schemas.microsoft.com/office/drawing/2014/main" id="{B3C7F9A4-7513-49C1-525E-7DE8669D548C}"/>
              </a:ext>
            </a:extLst>
          </p:cNvPr>
          <p:cNvSpPr txBox="1"/>
          <p:nvPr/>
        </p:nvSpPr>
        <p:spPr>
          <a:xfrm>
            <a:off x="6313401" y="405038"/>
            <a:ext cx="5291663" cy="3023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Data-Driven Models and Machine Learning</a:t>
            </a:r>
            <a:endParaRPr lang="en-US" sz="40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Grafik 3" descr="Ein Bild, das Himmel, Flüssigkeit, Glas, Behälter enthält.&#10;&#10;Beschreibung automatisch generiert.">
            <a:extLst>
              <a:ext uri="{FF2B5EF4-FFF2-40B4-BE49-F238E27FC236}">
                <a16:creationId xmlns:a16="http://schemas.microsoft.com/office/drawing/2014/main" id="{7A801B43-B469-0F04-67AB-850715DC3D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377" r="12051" b="-2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6DDE203C-9A9C-CF78-AC4F-3A52246D3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013" y="635635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72258F88-33C0-41D9-A123-78B2C6F01F81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15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BF84541-0298-2488-F073-1B83B578634B}"/>
              </a:ext>
            </a:extLst>
          </p:cNvPr>
          <p:cNvSpPr txBox="1"/>
          <p:nvPr/>
        </p:nvSpPr>
        <p:spPr>
          <a:xfrm>
            <a:off x="6417734" y="2614612"/>
            <a:ext cx="5291663" cy="375284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 fontScale="85000" lnSpcReduction="1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300" b="1" dirty="0"/>
              <a:t>Goals:</a:t>
            </a:r>
            <a:endParaRPr lang="en-US" sz="1300" dirty="0"/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1" dirty="0"/>
              <a:t>Predicting and analyzing water quality trends using machine learning.</a:t>
            </a:r>
            <a:endParaRPr lang="en-US" sz="13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300" b="1" dirty="0"/>
              <a:t>Techniques:</a:t>
            </a:r>
            <a:endParaRPr lang="en-US" sz="1300" dirty="0"/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1" dirty="0"/>
              <a:t>Neural networks, Random Forests, Support Vector Machines, and Fuzzy Inference Systems.</a:t>
            </a:r>
            <a:endParaRPr lang="en-US" sz="13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300" b="1" dirty="0"/>
              <a:t>Strengths:</a:t>
            </a:r>
            <a:endParaRPr lang="en-US" sz="1300" dirty="0"/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1" dirty="0"/>
              <a:t>High spatiotemporal resolution.</a:t>
            </a:r>
            <a:endParaRPr lang="en-US" sz="1300" dirty="0"/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1" dirty="0"/>
              <a:t>Excellent for capturing non-linear relationships.</a:t>
            </a:r>
            <a:endParaRPr lang="en-US" sz="1300" dirty="0"/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1" dirty="0"/>
              <a:t>Rapid integration of diverse datasets (e.g., IoT, remote sensing).</a:t>
            </a:r>
            <a:endParaRPr lang="en-US" sz="13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300" b="1" dirty="0"/>
              <a:t>Limitations:</a:t>
            </a:r>
            <a:endParaRPr lang="en-US" sz="1300" dirty="0"/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1" dirty="0"/>
              <a:t>Requires extensive training data.</a:t>
            </a:r>
            <a:endParaRPr lang="en-US" sz="1300" dirty="0"/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1" dirty="0"/>
              <a:t>Lacks interpretability compared to mechanistic models.</a:t>
            </a:r>
            <a:endParaRPr lang="en-US" sz="13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D8D4743D-C884-4F17-0E82-98F02DE7609B}"/>
              </a:ext>
            </a:extLst>
          </p:cNvPr>
          <p:cNvSpPr txBox="1">
            <a:spLocks/>
          </p:cNvSpPr>
          <p:nvPr/>
        </p:nvSpPr>
        <p:spPr>
          <a:xfrm>
            <a:off x="9295630" y="63024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258F88-33C0-41D9-A123-78B2C6F01F8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3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6F8948-1174-E572-1B0C-ECD833995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0000"/>
          </a:xfrm>
        </p:spPr>
        <p:txBody>
          <a:bodyPr/>
          <a:lstStyle/>
          <a:p>
            <a:fld id="{AB135DC3-78A4-7746-9D23-CE5500AA3B57}" type="slidenum">
              <a:rPr lang="en-CH" smtClean="0"/>
              <a:t>16</a:t>
            </a:fld>
            <a:endParaRPr lang="en-CH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8784F8-6910-2521-FB06-270FA9751D36}"/>
              </a:ext>
            </a:extLst>
          </p:cNvPr>
          <p:cNvSpPr txBox="1"/>
          <p:nvPr/>
        </p:nvSpPr>
        <p:spPr>
          <a:xfrm>
            <a:off x="656109" y="2918927"/>
            <a:ext cx="26881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4200"/>
              <a:t>Thank you!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830C82F-3B24-1854-0E16-5376CB78D03F}"/>
              </a:ext>
            </a:extLst>
          </p:cNvPr>
          <p:cNvGrpSpPr/>
          <p:nvPr/>
        </p:nvGrpSpPr>
        <p:grpSpPr>
          <a:xfrm>
            <a:off x="3225800" y="998355"/>
            <a:ext cx="8815779" cy="5415271"/>
            <a:chOff x="3225800" y="998355"/>
            <a:chExt cx="8815779" cy="5415271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5D02748-1DD6-FB13-2B9F-46D290311688}"/>
                </a:ext>
              </a:extLst>
            </p:cNvPr>
            <p:cNvGrpSpPr/>
            <p:nvPr/>
          </p:nvGrpSpPr>
          <p:grpSpPr>
            <a:xfrm>
              <a:off x="3225800" y="998355"/>
              <a:ext cx="8815779" cy="5415271"/>
              <a:chOff x="3136900" y="1168149"/>
              <a:chExt cx="8815779" cy="5415271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966B2B38-2963-092B-2499-52B85947A43D}"/>
                  </a:ext>
                </a:extLst>
              </p:cNvPr>
              <p:cNvGrpSpPr/>
              <p:nvPr/>
            </p:nvGrpSpPr>
            <p:grpSpPr>
              <a:xfrm>
                <a:off x="3136900" y="1729245"/>
                <a:ext cx="8815779" cy="4854175"/>
                <a:chOff x="3136900" y="1729245"/>
                <a:chExt cx="8815779" cy="4854175"/>
              </a:xfrm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45E57331-E68D-A74B-6C18-9ABC371112F2}"/>
                    </a:ext>
                  </a:extLst>
                </p:cNvPr>
                <p:cNvGrpSpPr/>
                <p:nvPr/>
              </p:nvGrpSpPr>
              <p:grpSpPr>
                <a:xfrm>
                  <a:off x="3136900" y="1729245"/>
                  <a:ext cx="8648727" cy="4227056"/>
                  <a:chOff x="3808258" y="1683331"/>
                  <a:chExt cx="7977369" cy="3670334"/>
                </a:xfrm>
              </p:grpSpPr>
              <p:pic>
                <p:nvPicPr>
                  <p:cNvPr id="39" name="Picture 38" descr="A map of the world&#10;&#10;Description automatically generated">
                    <a:extLst>
                      <a:ext uri="{FF2B5EF4-FFF2-40B4-BE49-F238E27FC236}">
                        <a16:creationId xmlns:a16="http://schemas.microsoft.com/office/drawing/2014/main" id="{CF1669F3-B234-D8A1-B397-929109FBBA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rcRect l="2176" b="1309"/>
                  <a:stretch/>
                </p:blipFill>
                <p:spPr>
                  <a:xfrm>
                    <a:off x="4288589" y="1683331"/>
                    <a:ext cx="7480018" cy="3670334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 descr="A blue rectangle with white text&#10;&#10;Description automatically generated">
                    <a:extLst>
                      <a:ext uri="{FF2B5EF4-FFF2-40B4-BE49-F238E27FC236}">
                        <a16:creationId xmlns:a16="http://schemas.microsoft.com/office/drawing/2014/main" id="{8B1CABE3-6424-C866-5960-4B40AED3255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6467402" y="3408831"/>
                    <a:ext cx="1273043" cy="360000"/>
                  </a:xfrm>
                  <a:prstGeom prst="rect">
                    <a:avLst/>
                  </a:prstGeom>
                </p:spPr>
              </p:pic>
              <p:pic>
                <p:nvPicPr>
                  <p:cNvPr id="27" name="Picture 26" descr="A yellow rectangle with white text&#10;&#10;Description automatically generated">
                    <a:extLst>
                      <a:ext uri="{FF2B5EF4-FFF2-40B4-BE49-F238E27FC236}">
                        <a16:creationId xmlns:a16="http://schemas.microsoft.com/office/drawing/2014/main" id="{E8918E09-8CC5-FB75-BF8D-1FA007C77BB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8378782" y="4858528"/>
                    <a:ext cx="1822500" cy="360000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28" descr="A red rectangle with white text&#10;&#10;Description automatically generated">
                    <a:extLst>
                      <a:ext uri="{FF2B5EF4-FFF2-40B4-BE49-F238E27FC236}">
                        <a16:creationId xmlns:a16="http://schemas.microsoft.com/office/drawing/2014/main" id="{280C43F6-D9DD-FBC6-091F-F9EAF7D8D73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9919259" y="3529686"/>
                    <a:ext cx="1823377" cy="360000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 descr="A blue rectangle with white text&#10;&#10;Description automatically generated">
                    <a:extLst>
                      <a:ext uri="{FF2B5EF4-FFF2-40B4-BE49-F238E27FC236}">
                        <a16:creationId xmlns:a16="http://schemas.microsoft.com/office/drawing/2014/main" id="{163B037D-791E-026F-56CD-F938779615D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3808258" y="3823259"/>
                    <a:ext cx="1845714" cy="360000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 descr="A pink rectangle with white text&#10;&#10;Description automatically generated">
                    <a:extLst>
                      <a:ext uri="{FF2B5EF4-FFF2-40B4-BE49-F238E27FC236}">
                        <a16:creationId xmlns:a16="http://schemas.microsoft.com/office/drawing/2014/main" id="{1A1F85DD-3A5F-22C9-CDF0-F8C2073CAB5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3940994" y="4588462"/>
                    <a:ext cx="2287742" cy="360000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 descr="A green rectangle with white text&#10;&#10;Description automatically generated">
                    <a:extLst>
                      <a:ext uri="{FF2B5EF4-FFF2-40B4-BE49-F238E27FC236}">
                        <a16:creationId xmlns:a16="http://schemas.microsoft.com/office/drawing/2014/main" id="{6E26EB00-E44A-3EF6-AAC9-C2B9C1F4036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4288589" y="2150713"/>
                    <a:ext cx="2011429" cy="360000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36" descr="A orange rectangle with white text&#10;&#10;Description automatically generated">
                    <a:extLst>
                      <a:ext uri="{FF2B5EF4-FFF2-40B4-BE49-F238E27FC236}">
                        <a16:creationId xmlns:a16="http://schemas.microsoft.com/office/drawing/2014/main" id="{C390EB45-531B-89B9-4E02-84BB8DDEFE0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0011714" y="2082390"/>
                    <a:ext cx="1773913" cy="3600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3E254649-D8A8-1197-9367-7C3F4C59020C}"/>
                    </a:ext>
                  </a:extLst>
                </p:cNvPr>
                <p:cNvSpPr txBox="1"/>
                <p:nvPr/>
              </p:nvSpPr>
              <p:spPr>
                <a:xfrm>
                  <a:off x="4376222" y="5937089"/>
                  <a:ext cx="7576457" cy="646331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r>
                    <a:rPr lang="en-GB">
                      <a:cs typeface="Times"/>
                    </a:rPr>
                    <a:t>Sustainable Development Goal 6 </a:t>
                  </a:r>
                  <a:r>
                    <a:rPr lang="en-GB" b="0" i="0">
                      <a:effectLst/>
                    </a:rPr>
                    <a:t>on water and sanitation (SDG 6)</a:t>
                  </a:r>
                  <a:r>
                    <a:rPr lang="en-GB">
                      <a:cs typeface="Times"/>
                    </a:rPr>
                    <a:t>, https://www.sdg6data.org/</a:t>
                  </a:r>
                  <a:r>
                    <a:rPr lang="en-GB" err="1">
                      <a:cs typeface="Times"/>
                    </a:rPr>
                    <a:t>en</a:t>
                  </a:r>
                  <a:endParaRPr lang="en-US">
                    <a:cs typeface="Times"/>
                  </a:endParaRPr>
                </a:p>
              </p:txBody>
            </p:sp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BEDC49A-1137-D553-DFFD-BAA984580F67}"/>
                  </a:ext>
                </a:extLst>
              </p:cNvPr>
              <p:cNvSpPr txBox="1"/>
              <p:nvPr/>
            </p:nvSpPr>
            <p:spPr>
              <a:xfrm>
                <a:off x="3604057" y="1168149"/>
                <a:ext cx="20576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2800" i="1"/>
                  <a:t>OUTLOOK…</a:t>
                </a:r>
              </a:p>
            </p:txBody>
          </p:sp>
        </p:grpSp>
        <p:pic>
          <p:nvPicPr>
            <p:cNvPr id="7" name="Picture 6" descr="A blue swoosh on a white background&#10;&#10;Description automatically generated">
              <a:extLst>
                <a:ext uri="{FF2B5EF4-FFF2-40B4-BE49-F238E27FC236}">
                  <a16:creationId xmlns:a16="http://schemas.microsoft.com/office/drawing/2014/main" id="{2F9DF0DC-267C-CA2E-54EF-205F370A2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2462" y="1071494"/>
              <a:ext cx="3439883" cy="470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9217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 of a diagram of a mountain&#10;&#10;Description automatically generated">
            <a:extLst>
              <a:ext uri="{FF2B5EF4-FFF2-40B4-BE49-F238E27FC236}">
                <a16:creationId xmlns:a16="http://schemas.microsoft.com/office/drawing/2014/main" id="{1B8276C6-F174-6F49-D517-8215E887B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73" y="944968"/>
            <a:ext cx="5616427" cy="4907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ED1F1B-2674-F2DD-7CF4-F89DFC11BE34}"/>
              </a:ext>
            </a:extLst>
          </p:cNvPr>
          <p:cNvSpPr txBox="1"/>
          <p:nvPr/>
        </p:nvSpPr>
        <p:spPr>
          <a:xfrm>
            <a:off x="285658" y="178015"/>
            <a:ext cx="6631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River Water Quality and Its Influencing Factors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D6C82C-F83E-1F31-0A3D-5D5DC4331F7E}"/>
              </a:ext>
            </a:extLst>
          </p:cNvPr>
          <p:cNvSpPr txBox="1"/>
          <p:nvPr/>
        </p:nvSpPr>
        <p:spPr>
          <a:xfrm>
            <a:off x="6693323" y="944968"/>
            <a:ext cx="521050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/>
              <a:t>What is Water Quality?</a:t>
            </a:r>
          </a:p>
          <a:p>
            <a:endParaRPr lang="en-US" b="1"/>
          </a:p>
          <a:p>
            <a:r>
              <a:rPr lang="en-US"/>
              <a:t>Overall, it refers to a measure of water composition in terms of its suitability for a particular function or use. </a:t>
            </a:r>
          </a:p>
          <a:p>
            <a:endParaRPr lang="en-US"/>
          </a:p>
          <a:p>
            <a:endParaRPr lang="en-US" b="1"/>
          </a:p>
          <a:p>
            <a:r>
              <a:rPr lang="en-US" b="1"/>
              <a:t>Influencing Factors (Drivers)?</a:t>
            </a:r>
          </a:p>
          <a:p>
            <a:endParaRPr lang="en-US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/>
              <a:t>Hydroclimatic: Precipitation, evaporation, runoff.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/>
              <a:t>Geographic: Land use, geology, soil characteristics.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/>
              <a:t>Human Activities: Water extraction, (un)treated wastewater, fertilizer usage.</a:t>
            </a:r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  <a:p>
            <a:endParaRPr lang="en-US" b="1"/>
          </a:p>
          <a:p>
            <a:r>
              <a:rPr lang="en-US" b="1"/>
              <a:t>These drivers can be interrelated.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74C881-986D-247F-794E-07ED68C93C9C}"/>
              </a:ext>
            </a:extLst>
          </p:cNvPr>
          <p:cNvSpPr txBox="1"/>
          <p:nvPr/>
        </p:nvSpPr>
        <p:spPr>
          <a:xfrm>
            <a:off x="2339915" y="4443406"/>
            <a:ext cx="12400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/>
              <a:t>(discharge)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C01B0F-A340-B9F1-3F16-765878C6206B}"/>
              </a:ext>
            </a:extLst>
          </p:cNvPr>
          <p:cNvSpPr txBox="1"/>
          <p:nvPr/>
        </p:nvSpPr>
        <p:spPr>
          <a:xfrm>
            <a:off x="509038" y="2434120"/>
            <a:ext cx="12012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/>
              <a:t>(surface runoff) </a:t>
            </a:r>
            <a:endParaRPr lang="en-US" sz="1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734FCC-EE78-6DB1-CDB6-B60652B5C8F8}"/>
              </a:ext>
            </a:extLst>
          </p:cNvPr>
          <p:cNvSpPr txBox="1"/>
          <p:nvPr/>
        </p:nvSpPr>
        <p:spPr>
          <a:xfrm>
            <a:off x="2344827" y="1555234"/>
            <a:ext cx="1524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/>
              <a:t>(evapotranspiration</a:t>
            </a:r>
            <a:r>
              <a:rPr lang="en-US" sz="120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598C2B-9C3F-0E64-7AED-3B876A5A9CE9}"/>
              </a:ext>
            </a:extLst>
          </p:cNvPr>
          <p:cNvSpPr txBox="1"/>
          <p:nvPr/>
        </p:nvSpPr>
        <p:spPr>
          <a:xfrm>
            <a:off x="4305300" y="998977"/>
            <a:ext cx="11239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/>
              <a:t>(precipitation)</a:t>
            </a:r>
            <a:endParaRPr lang="en-US" sz="1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1795AC-6E04-5F6B-E605-1764D131256B}"/>
              </a:ext>
            </a:extLst>
          </p:cNvPr>
          <p:cNvSpPr txBox="1"/>
          <p:nvPr/>
        </p:nvSpPr>
        <p:spPr>
          <a:xfrm>
            <a:off x="4812237" y="1463307"/>
            <a:ext cx="11493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/>
              <a:t>(</a:t>
            </a:r>
            <a:r>
              <a:rPr lang="en-US" sz="1200" b="0"/>
              <a:t>temperature)</a:t>
            </a:r>
            <a:endParaRPr lang="en-US" sz="12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DBA0621-8F23-3D05-846A-36C0BA968DB1}"/>
              </a:ext>
            </a:extLst>
          </p:cNvPr>
          <p:cNvSpPr/>
          <p:nvPr/>
        </p:nvSpPr>
        <p:spPr>
          <a:xfrm>
            <a:off x="370936" y="655608"/>
            <a:ext cx="4373592" cy="34505"/>
          </a:xfrm>
          <a:custGeom>
            <a:avLst/>
            <a:gdLst>
              <a:gd name="connsiteX0" fmla="*/ 0 w 4373592"/>
              <a:gd name="connsiteY0" fmla="*/ 0 h 34505"/>
              <a:gd name="connsiteX1" fmla="*/ 3140015 w 4373592"/>
              <a:gd name="connsiteY1" fmla="*/ 8626 h 34505"/>
              <a:gd name="connsiteX2" fmla="*/ 3424687 w 4373592"/>
              <a:gd name="connsiteY2" fmla="*/ 34505 h 34505"/>
              <a:gd name="connsiteX3" fmla="*/ 4373592 w 4373592"/>
              <a:gd name="connsiteY3" fmla="*/ 34505 h 3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3592" h="34505">
                <a:moveTo>
                  <a:pt x="0" y="0"/>
                </a:moveTo>
                <a:lnTo>
                  <a:pt x="3140015" y="8626"/>
                </a:lnTo>
                <a:cubicBezTo>
                  <a:pt x="3235328" y="9133"/>
                  <a:pt x="3329375" y="33724"/>
                  <a:pt x="3424687" y="34505"/>
                </a:cubicBezTo>
                <a:lnTo>
                  <a:pt x="4373592" y="34505"/>
                </a:lnTo>
              </a:path>
            </a:pathLst>
          </a:cu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BF05C8B-E592-480C-E397-E87854E2D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5630" y="6302471"/>
            <a:ext cx="2743200" cy="365125"/>
          </a:xfrm>
        </p:spPr>
        <p:txBody>
          <a:bodyPr/>
          <a:lstStyle/>
          <a:p>
            <a:fld id="{72258F88-33C0-41D9-A123-78B2C6F01F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78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55FA7-424A-6A2B-5E9B-0EB8FE73E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78CE18B-27CF-8671-4A9D-5231686C7247}"/>
              </a:ext>
            </a:extLst>
          </p:cNvPr>
          <p:cNvSpPr/>
          <p:nvPr/>
        </p:nvSpPr>
        <p:spPr>
          <a:xfrm>
            <a:off x="6088808" y="4884393"/>
            <a:ext cx="5288608" cy="1627023"/>
          </a:xfrm>
          <a:prstGeom prst="roundRect">
            <a:avLst/>
          </a:prstGeom>
          <a:solidFill>
            <a:srgbClr val="D4EFFC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diagram of different types of water&#10;&#10;Description automatically generated">
            <a:extLst>
              <a:ext uri="{FF2B5EF4-FFF2-40B4-BE49-F238E27FC236}">
                <a16:creationId xmlns:a16="http://schemas.microsoft.com/office/drawing/2014/main" id="{9422FBDF-860C-5E37-5A64-15589E45F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823685"/>
            <a:ext cx="4591306" cy="4687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5664AF-FA0C-6973-9E3A-EE7A673C8890}"/>
              </a:ext>
            </a:extLst>
          </p:cNvPr>
          <p:cNvSpPr txBox="1"/>
          <p:nvPr/>
        </p:nvSpPr>
        <p:spPr>
          <a:xfrm>
            <a:off x="6175894" y="5097739"/>
            <a:ext cx="52886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Water quality is a </a:t>
            </a:r>
            <a:r>
              <a:rPr lang="en-US" b="1"/>
              <a:t>multi-dimensional challenge</a:t>
            </a:r>
            <a:r>
              <a:rPr lang="en-US"/>
              <a:t> shaped by intricate interactions across water systems and constituents, requiring comprehensive monitoring and management.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15E6CB-86E9-7EB4-C98A-3D5A128E5992}"/>
              </a:ext>
            </a:extLst>
          </p:cNvPr>
          <p:cNvSpPr txBox="1"/>
          <p:nvPr/>
        </p:nvSpPr>
        <p:spPr>
          <a:xfrm>
            <a:off x="807392" y="1095855"/>
            <a:ext cx="437359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Interactions between different water quality </a:t>
            </a:r>
            <a:r>
              <a:rPr lang="en-US" altLang="en-US" b="1">
                <a:latin typeface="Arial" panose="020B0604020202020204" pitchFamily="34" charset="0"/>
              </a:rPr>
              <a:t>c</a:t>
            </a: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onstituents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A5092D-321C-683C-737C-A6BB4C363E48}"/>
              </a:ext>
            </a:extLst>
          </p:cNvPr>
          <p:cNvSpPr txBox="1"/>
          <p:nvPr/>
        </p:nvSpPr>
        <p:spPr>
          <a:xfrm>
            <a:off x="285658" y="178015"/>
            <a:ext cx="6802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Complex Interactions Influencing Water Quality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E337581-8C91-5D52-17C5-CC27669EED54}"/>
              </a:ext>
            </a:extLst>
          </p:cNvPr>
          <p:cNvSpPr/>
          <p:nvPr/>
        </p:nvSpPr>
        <p:spPr>
          <a:xfrm>
            <a:off x="370936" y="655608"/>
            <a:ext cx="4373592" cy="34505"/>
          </a:xfrm>
          <a:custGeom>
            <a:avLst/>
            <a:gdLst>
              <a:gd name="connsiteX0" fmla="*/ 0 w 4373592"/>
              <a:gd name="connsiteY0" fmla="*/ 0 h 34505"/>
              <a:gd name="connsiteX1" fmla="*/ 3140015 w 4373592"/>
              <a:gd name="connsiteY1" fmla="*/ 8626 h 34505"/>
              <a:gd name="connsiteX2" fmla="*/ 3424687 w 4373592"/>
              <a:gd name="connsiteY2" fmla="*/ 34505 h 34505"/>
              <a:gd name="connsiteX3" fmla="*/ 4373592 w 4373592"/>
              <a:gd name="connsiteY3" fmla="*/ 34505 h 3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3592" h="34505">
                <a:moveTo>
                  <a:pt x="0" y="0"/>
                </a:moveTo>
                <a:lnTo>
                  <a:pt x="3140015" y="8626"/>
                </a:lnTo>
                <a:cubicBezTo>
                  <a:pt x="3235328" y="9133"/>
                  <a:pt x="3329375" y="33724"/>
                  <a:pt x="3424687" y="34505"/>
                </a:cubicBezTo>
                <a:lnTo>
                  <a:pt x="4373592" y="34505"/>
                </a:lnTo>
              </a:path>
            </a:pathLst>
          </a:cu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3F521D-0B91-2A4D-84FE-AE1433FE5EF7}"/>
              </a:ext>
            </a:extLst>
          </p:cNvPr>
          <p:cNvSpPr txBox="1"/>
          <p:nvPr/>
        </p:nvSpPr>
        <p:spPr>
          <a:xfrm>
            <a:off x="6088808" y="1095855"/>
            <a:ext cx="5295799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b="1">
                <a:latin typeface="Arial" panose="020B0604020202020204" pitchFamily="34" charset="0"/>
              </a:rPr>
              <a:t>I</a:t>
            </a: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nteractions Across Different Water Types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US" altLang="en-US" sz="1600">
                <a:latin typeface="Arial" panose="020B0604020202020204" pitchFamily="34" charset="0"/>
              </a:rPr>
              <a:t>Interactions Between Water Bodies: rivers, lakes, reservoirs, soil, and groundwater.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endParaRPr lang="en-US" altLang="en-US" sz="1600"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US" altLang="en-US" sz="1600">
                <a:latin typeface="Arial" panose="020B0604020202020204" pitchFamily="34" charset="0"/>
              </a:rPr>
              <a:t>Temporal Effects: These interactions create legacy impacts over time.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endParaRPr lang="en-US" altLang="en-US" sz="1600"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US" altLang="en-US" sz="1600">
                <a:latin typeface="Arial" panose="020B0604020202020204" pitchFamily="34" charset="0"/>
              </a:rPr>
              <a:t>Spatial Effects: Impacts propagate spatially within river basins, such as from upstream to downstream.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E922E9F-FA72-1606-E25C-C2CF27F706D0}"/>
              </a:ext>
            </a:extLst>
          </p:cNvPr>
          <p:cNvCxnSpPr/>
          <p:nvPr/>
        </p:nvCxnSpPr>
        <p:spPr>
          <a:xfrm>
            <a:off x="5029200" y="4974771"/>
            <a:ext cx="1059608" cy="4245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BEB4E34-BB84-6A6D-4FC4-D04A6E85963E}"/>
              </a:ext>
            </a:extLst>
          </p:cNvPr>
          <p:cNvCxnSpPr>
            <a:cxnSpLocks/>
          </p:cNvCxnSpPr>
          <p:nvPr/>
        </p:nvCxnSpPr>
        <p:spPr>
          <a:xfrm flipH="1">
            <a:off x="7566297" y="3965608"/>
            <a:ext cx="521063" cy="9143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1717ED84-C5EE-AF26-B929-A5E403BB8FDB}"/>
              </a:ext>
            </a:extLst>
          </p:cNvPr>
          <p:cNvSpPr txBox="1">
            <a:spLocks/>
          </p:cNvSpPr>
          <p:nvPr/>
        </p:nvSpPr>
        <p:spPr>
          <a:xfrm>
            <a:off x="9295630" y="63024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258F88-33C0-41D9-A123-78B2C6F01F8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1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p of the world with different colored circles&#10;&#10;Description automatically generated">
            <a:extLst>
              <a:ext uri="{FF2B5EF4-FFF2-40B4-BE49-F238E27FC236}">
                <a16:creationId xmlns:a16="http://schemas.microsoft.com/office/drawing/2014/main" id="{B913F56B-F633-B52C-5376-036401E87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991" y="705600"/>
            <a:ext cx="6537643" cy="59022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6396D2-3BFB-D519-297C-7A9601603EFB}"/>
              </a:ext>
            </a:extLst>
          </p:cNvPr>
          <p:cNvSpPr txBox="1"/>
          <p:nvPr/>
        </p:nvSpPr>
        <p:spPr>
          <a:xfrm>
            <a:off x="349113" y="834498"/>
            <a:ext cx="467146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/>
              <a:t>Research Gap: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Compared to water quantity, water quality impacts from climate change and weather extremes remain underexplored.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Limited systematic assessments at regional-to-global scales.</a:t>
            </a:r>
            <a:endParaRPr lang="en-US"/>
          </a:p>
          <a:p>
            <a:r>
              <a:rPr lang="en-US" b="1"/>
              <a:t>Scope of Review: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965 case studies (2000–2022) analyzing water quality impacts from short-term (daily–monthly) extremes to long-term climate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Focused on 11 major water quality constituents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88460C-579D-8D99-6621-7A3FD25D2930}"/>
              </a:ext>
            </a:extLst>
          </p:cNvPr>
          <p:cNvSpPr txBox="1"/>
          <p:nvPr/>
        </p:nvSpPr>
        <p:spPr>
          <a:xfrm>
            <a:off x="366366" y="4771612"/>
            <a:ext cx="44471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/>
              <a:t>Long-term Climate Impacts </a:t>
            </a:r>
            <a:r>
              <a:rPr lang="pt-BR"/>
              <a:t>(70%, n=680)</a:t>
            </a:r>
          </a:p>
          <a:p>
            <a:r>
              <a:rPr lang="en-US" b="1"/>
              <a:t>Extreme Weather Events </a:t>
            </a:r>
            <a:r>
              <a:rPr lang="en-US"/>
              <a:t>(30%, n=285)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Rainstorms &amp; floods (18%)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Droughts &amp; heatwaves (11%)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39EE90-C10E-8506-3C73-F5C546498D21}"/>
              </a:ext>
            </a:extLst>
          </p:cNvPr>
          <p:cNvSpPr txBox="1"/>
          <p:nvPr/>
        </p:nvSpPr>
        <p:spPr>
          <a:xfrm>
            <a:off x="285658" y="178015"/>
            <a:ext cx="9970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Climate Change and Extreme Weather: Impacts on River Water Quality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50111BD-7F1A-66B7-CEC1-AB6E1FEE3E7D}"/>
              </a:ext>
            </a:extLst>
          </p:cNvPr>
          <p:cNvSpPr/>
          <p:nvPr/>
        </p:nvSpPr>
        <p:spPr>
          <a:xfrm>
            <a:off x="370936" y="655608"/>
            <a:ext cx="4373592" cy="34505"/>
          </a:xfrm>
          <a:custGeom>
            <a:avLst/>
            <a:gdLst>
              <a:gd name="connsiteX0" fmla="*/ 0 w 4373592"/>
              <a:gd name="connsiteY0" fmla="*/ 0 h 34505"/>
              <a:gd name="connsiteX1" fmla="*/ 3140015 w 4373592"/>
              <a:gd name="connsiteY1" fmla="*/ 8626 h 34505"/>
              <a:gd name="connsiteX2" fmla="*/ 3424687 w 4373592"/>
              <a:gd name="connsiteY2" fmla="*/ 34505 h 34505"/>
              <a:gd name="connsiteX3" fmla="*/ 4373592 w 4373592"/>
              <a:gd name="connsiteY3" fmla="*/ 34505 h 3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3592" h="34505">
                <a:moveTo>
                  <a:pt x="0" y="0"/>
                </a:moveTo>
                <a:lnTo>
                  <a:pt x="3140015" y="8626"/>
                </a:lnTo>
                <a:cubicBezTo>
                  <a:pt x="3235328" y="9133"/>
                  <a:pt x="3329375" y="33724"/>
                  <a:pt x="3424687" y="34505"/>
                </a:cubicBezTo>
                <a:lnTo>
                  <a:pt x="4373592" y="34505"/>
                </a:lnTo>
              </a:path>
            </a:pathLst>
          </a:cu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3514A43-2D1C-5A91-46E6-4D102034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5630" y="6302471"/>
            <a:ext cx="2743200" cy="365125"/>
          </a:xfrm>
        </p:spPr>
        <p:txBody>
          <a:bodyPr/>
          <a:lstStyle/>
          <a:p>
            <a:fld id="{72258F88-33C0-41D9-A123-78B2C6F01F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61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water source&#10;&#10;Description automatically generated">
            <a:extLst>
              <a:ext uri="{FF2B5EF4-FFF2-40B4-BE49-F238E27FC236}">
                <a16:creationId xmlns:a16="http://schemas.microsoft.com/office/drawing/2014/main" id="{F4234B95-2D2D-A8EE-DD75-1E22BEE94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6" y="1319181"/>
            <a:ext cx="8324195" cy="2938649"/>
          </a:xfrm>
          <a:prstGeom prst="rect">
            <a:avLst/>
          </a:prstGeom>
        </p:spPr>
      </p:pic>
      <p:pic>
        <p:nvPicPr>
          <p:cNvPr id="2" name="Picture 1" descr="A river running through a valley&#10;&#10;Description automatically generated">
            <a:extLst>
              <a:ext uri="{FF2B5EF4-FFF2-40B4-BE49-F238E27FC236}">
                <a16:creationId xmlns:a16="http://schemas.microsoft.com/office/drawing/2014/main" id="{68CE4555-8131-5FEE-B97A-994EB8EAD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2"/>
          <a:stretch/>
        </p:blipFill>
        <p:spPr>
          <a:xfrm>
            <a:off x="8651802" y="1398188"/>
            <a:ext cx="3254540" cy="49587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30D4EA-D454-3CAA-1015-399899C01E7F}"/>
              </a:ext>
            </a:extLst>
          </p:cNvPr>
          <p:cNvSpPr txBox="1"/>
          <p:nvPr/>
        </p:nvSpPr>
        <p:spPr>
          <a:xfrm>
            <a:off x="285658" y="178015"/>
            <a:ext cx="7620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Impacts of Droughts and Heatwaves on Water Quality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E7537F-D26F-EA5D-3A68-43367963E8AC}"/>
              </a:ext>
            </a:extLst>
          </p:cNvPr>
          <p:cNvSpPr txBox="1"/>
          <p:nvPr/>
        </p:nvSpPr>
        <p:spPr>
          <a:xfrm>
            <a:off x="8791213" y="1801810"/>
            <a:ext cx="1031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Drought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045BFF2-F3EF-B45C-55E3-0E1AC9AB18C8}"/>
              </a:ext>
            </a:extLst>
          </p:cNvPr>
          <p:cNvSpPr/>
          <p:nvPr/>
        </p:nvSpPr>
        <p:spPr>
          <a:xfrm>
            <a:off x="370936" y="655608"/>
            <a:ext cx="4373592" cy="34505"/>
          </a:xfrm>
          <a:custGeom>
            <a:avLst/>
            <a:gdLst>
              <a:gd name="connsiteX0" fmla="*/ 0 w 4373592"/>
              <a:gd name="connsiteY0" fmla="*/ 0 h 34505"/>
              <a:gd name="connsiteX1" fmla="*/ 3140015 w 4373592"/>
              <a:gd name="connsiteY1" fmla="*/ 8626 h 34505"/>
              <a:gd name="connsiteX2" fmla="*/ 3424687 w 4373592"/>
              <a:gd name="connsiteY2" fmla="*/ 34505 h 34505"/>
              <a:gd name="connsiteX3" fmla="*/ 4373592 w 4373592"/>
              <a:gd name="connsiteY3" fmla="*/ 34505 h 3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3592" h="34505">
                <a:moveTo>
                  <a:pt x="0" y="0"/>
                </a:moveTo>
                <a:lnTo>
                  <a:pt x="3140015" y="8626"/>
                </a:lnTo>
                <a:cubicBezTo>
                  <a:pt x="3235328" y="9133"/>
                  <a:pt x="3329375" y="33724"/>
                  <a:pt x="3424687" y="34505"/>
                </a:cubicBezTo>
                <a:lnTo>
                  <a:pt x="4373592" y="34505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57967E-7DBD-E613-93CC-B68ECF34BAA8}"/>
              </a:ext>
            </a:extLst>
          </p:cNvPr>
          <p:cNvSpPr txBox="1"/>
          <p:nvPr/>
        </p:nvSpPr>
        <p:spPr>
          <a:xfrm>
            <a:off x="316506" y="816570"/>
            <a:ext cx="5725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/>
              <a:t>Cause water quality deterioration (68% of cases)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CAD9C7-9B09-5063-50B2-2A51AA110984}"/>
              </a:ext>
            </a:extLst>
          </p:cNvPr>
          <p:cNvSpPr txBox="1"/>
          <p:nvPr/>
        </p:nvSpPr>
        <p:spPr>
          <a:xfrm>
            <a:off x="400640" y="4725064"/>
            <a:ext cx="72817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/>
              <a:t>Main Drivers of these changes:</a:t>
            </a:r>
          </a:p>
          <a:p>
            <a:endParaRPr lang="en-US" b="1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/>
              <a:t>Reduced dilution capacity and self-purification capacity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/>
              <a:t>Increased salinity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/>
              <a:t>Lower Suspended Sediments (positive effect)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6DCAB3-88E0-14C8-913F-DE741D2B0F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3758" b="-8953"/>
          <a:stretch/>
        </p:blipFill>
        <p:spPr>
          <a:xfrm>
            <a:off x="2444493" y="2832059"/>
            <a:ext cx="818166" cy="2407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4DF052A-D1CC-B56D-A553-020F589F11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8" t="10663" r="50760"/>
          <a:stretch/>
        </p:blipFill>
        <p:spPr>
          <a:xfrm>
            <a:off x="2424040" y="3310661"/>
            <a:ext cx="1655826" cy="1974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E55D7B0-972D-F9EC-872E-B35360ABD1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3"/>
          <a:stretch/>
        </p:blipFill>
        <p:spPr>
          <a:xfrm>
            <a:off x="2420230" y="3063210"/>
            <a:ext cx="874312" cy="2209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16DCAB3-88E0-14C8-913F-DE741D2B0F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9" t="2305" r="17325" b="-1720"/>
          <a:stretch/>
        </p:blipFill>
        <p:spPr>
          <a:xfrm>
            <a:off x="2416420" y="3522030"/>
            <a:ext cx="1680210" cy="219708"/>
          </a:xfrm>
          <a:prstGeom prst="rect">
            <a:avLst/>
          </a:prstGeom>
        </p:spPr>
      </p:pic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ECEFB515-8573-65AB-FF20-3784DD8D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5630" y="6302471"/>
            <a:ext cx="2743200" cy="365125"/>
          </a:xfrm>
        </p:spPr>
        <p:txBody>
          <a:bodyPr/>
          <a:lstStyle/>
          <a:p>
            <a:fld id="{72258F88-33C0-41D9-A123-78B2C6F01F81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18DDB-4EBB-B6AA-FD0B-875ADCAC3D40}"/>
              </a:ext>
            </a:extLst>
          </p:cNvPr>
          <p:cNvSpPr txBox="1"/>
          <p:nvPr/>
        </p:nvSpPr>
        <p:spPr>
          <a:xfrm>
            <a:off x="9270037" y="1116899"/>
            <a:ext cx="20180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Southern US rivers</a:t>
            </a:r>
          </a:p>
        </p:txBody>
      </p:sp>
    </p:spTree>
    <p:extLst>
      <p:ext uri="{BB962C8B-B14F-4D97-AF65-F5344CB8AC3E}">
        <p14:creationId xmlns:p14="http://schemas.microsoft.com/office/powerpoint/2010/main" val="327782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F9C40-B2B0-6681-DF9D-D37DBD9D1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arison of a pond and a diagram&#10;&#10;Description automatically generated with medium confidence">
            <a:extLst>
              <a:ext uri="{FF2B5EF4-FFF2-40B4-BE49-F238E27FC236}">
                <a16:creationId xmlns:a16="http://schemas.microsoft.com/office/drawing/2014/main" id="{15027BBB-38DE-F76C-E24D-8E41B7B77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61" y="951737"/>
            <a:ext cx="3121024" cy="5426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FDE3ED-03BE-02C6-40A8-AAA5686267E1}"/>
              </a:ext>
            </a:extLst>
          </p:cNvPr>
          <p:cNvSpPr txBox="1"/>
          <p:nvPr/>
        </p:nvSpPr>
        <p:spPr>
          <a:xfrm>
            <a:off x="285658" y="178015"/>
            <a:ext cx="7620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Impacts of Droughts and Heatwaves on Water Quality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4A3FFD1-CC03-2510-F457-C2D2CBA01279}"/>
              </a:ext>
            </a:extLst>
          </p:cNvPr>
          <p:cNvSpPr/>
          <p:nvPr/>
        </p:nvSpPr>
        <p:spPr>
          <a:xfrm>
            <a:off x="370936" y="655608"/>
            <a:ext cx="4373592" cy="34505"/>
          </a:xfrm>
          <a:custGeom>
            <a:avLst/>
            <a:gdLst>
              <a:gd name="connsiteX0" fmla="*/ 0 w 4373592"/>
              <a:gd name="connsiteY0" fmla="*/ 0 h 34505"/>
              <a:gd name="connsiteX1" fmla="*/ 3140015 w 4373592"/>
              <a:gd name="connsiteY1" fmla="*/ 8626 h 34505"/>
              <a:gd name="connsiteX2" fmla="*/ 3424687 w 4373592"/>
              <a:gd name="connsiteY2" fmla="*/ 34505 h 34505"/>
              <a:gd name="connsiteX3" fmla="*/ 4373592 w 4373592"/>
              <a:gd name="connsiteY3" fmla="*/ 34505 h 3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3592" h="34505">
                <a:moveTo>
                  <a:pt x="0" y="0"/>
                </a:moveTo>
                <a:lnTo>
                  <a:pt x="3140015" y="8626"/>
                </a:lnTo>
                <a:cubicBezTo>
                  <a:pt x="3235328" y="9133"/>
                  <a:pt x="3329375" y="33724"/>
                  <a:pt x="3424687" y="34505"/>
                </a:cubicBezTo>
                <a:lnTo>
                  <a:pt x="4373592" y="34505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704398-2666-D245-3EDF-E5648BF6FEF8}"/>
              </a:ext>
            </a:extLst>
          </p:cNvPr>
          <p:cNvSpPr txBox="1"/>
          <p:nvPr/>
        </p:nvSpPr>
        <p:spPr>
          <a:xfrm>
            <a:off x="4987285" y="5530140"/>
            <a:ext cx="6628890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/>
              <a:t>The construction of dams, reservoirs, and other engineering structures further alters hydrodynamic conditions and nutrient cycling, exacerbating water quality and ecological issues.</a:t>
            </a:r>
          </a:p>
        </p:txBody>
      </p:sp>
      <p:pic>
        <p:nvPicPr>
          <p:cNvPr id="4" name="Picture 3" descr="A diagram of a flow of water&#10;&#10;Description automatically generated">
            <a:extLst>
              <a:ext uri="{FF2B5EF4-FFF2-40B4-BE49-F238E27FC236}">
                <a16:creationId xmlns:a16="http://schemas.microsoft.com/office/drawing/2014/main" id="{6DDF50DF-F4CD-F298-7A35-CAD3F6BC0A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8"/>
          <a:stretch/>
        </p:blipFill>
        <p:spPr>
          <a:xfrm>
            <a:off x="5011866" y="951737"/>
            <a:ext cx="6526543" cy="43134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1D4793-E6EF-3750-EEE6-E10B9749993E}"/>
              </a:ext>
            </a:extLst>
          </p:cNvPr>
          <p:cNvSpPr txBox="1"/>
          <p:nvPr/>
        </p:nvSpPr>
        <p:spPr>
          <a:xfrm>
            <a:off x="9530499" y="1762812"/>
            <a:ext cx="557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Dam</a:t>
            </a: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A49B2E2F-90D8-7DC9-9C9F-0DE18931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5630" y="6302471"/>
            <a:ext cx="2743200" cy="365125"/>
          </a:xfrm>
        </p:spPr>
        <p:txBody>
          <a:bodyPr/>
          <a:lstStyle/>
          <a:p>
            <a:fld id="{72258F88-33C0-41D9-A123-78B2C6F01F81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644A6B-171B-4E79-254A-8983EDAB9D0E}"/>
              </a:ext>
            </a:extLst>
          </p:cNvPr>
          <p:cNvSpPr txBox="1"/>
          <p:nvPr/>
        </p:nvSpPr>
        <p:spPr>
          <a:xfrm>
            <a:off x="1107502" y="6378060"/>
            <a:ext cx="23839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/>
              <a:t>Meuse River in Europe </a:t>
            </a:r>
          </a:p>
        </p:txBody>
      </p:sp>
      <p:pic>
        <p:nvPicPr>
          <p:cNvPr id="2" name="Picture 1" descr="A diagram of a water source&#10;&#10;Description automatically generated">
            <a:extLst>
              <a:ext uri="{FF2B5EF4-FFF2-40B4-BE49-F238E27FC236}">
                <a16:creationId xmlns:a16="http://schemas.microsoft.com/office/drawing/2014/main" id="{09DEC1C3-6162-31C4-71A5-19A71A93E0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9" b="7396"/>
          <a:stretch/>
        </p:blipFill>
        <p:spPr>
          <a:xfrm>
            <a:off x="363374" y="869344"/>
            <a:ext cx="3861199" cy="2402489"/>
          </a:xfrm>
          <a:prstGeom prst="rect">
            <a:avLst/>
          </a:prstGeom>
        </p:spPr>
      </p:pic>
      <p:pic>
        <p:nvPicPr>
          <p:cNvPr id="10" name="Graphic 9" descr="Fire with solid fill">
            <a:extLst>
              <a:ext uri="{FF2B5EF4-FFF2-40B4-BE49-F238E27FC236}">
                <a16:creationId xmlns:a16="http://schemas.microsoft.com/office/drawing/2014/main" id="{490EBA89-4876-098C-4CB6-D8EE221514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01168" y="4317267"/>
            <a:ext cx="434996" cy="43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7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river and a mountain&#10;&#10;Description automatically generated">
            <a:extLst>
              <a:ext uri="{FF2B5EF4-FFF2-40B4-BE49-F238E27FC236}">
                <a16:creationId xmlns:a16="http://schemas.microsoft.com/office/drawing/2014/main" id="{FC12C013-EA8F-7A2E-9C62-F458ED3A16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659" b="12699"/>
          <a:stretch/>
        </p:blipFill>
        <p:spPr>
          <a:xfrm>
            <a:off x="285008" y="442099"/>
            <a:ext cx="5421807" cy="36333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813A555-1100-A1AC-8CBB-F94A2FC0811B}"/>
              </a:ext>
            </a:extLst>
          </p:cNvPr>
          <p:cNvSpPr txBox="1"/>
          <p:nvPr/>
        </p:nvSpPr>
        <p:spPr>
          <a:xfrm>
            <a:off x="285008" y="174235"/>
            <a:ext cx="60979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en-CH"/>
              <a:t>Rainstorms and floods</a:t>
            </a:r>
          </a:p>
        </p:txBody>
      </p:sp>
      <p:pic>
        <p:nvPicPr>
          <p:cNvPr id="14" name="Graphic 13" descr="Cloud With Lightning And Rain with solid fill">
            <a:extLst>
              <a:ext uri="{FF2B5EF4-FFF2-40B4-BE49-F238E27FC236}">
                <a16:creationId xmlns:a16="http://schemas.microsoft.com/office/drawing/2014/main" id="{F0AFC05B-013E-1D64-7A0B-1220413791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6858" y="174235"/>
            <a:ext cx="518499" cy="51849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5075CEC-B098-5A47-76D5-3DC3B6759E73}"/>
              </a:ext>
            </a:extLst>
          </p:cNvPr>
          <p:cNvGrpSpPr/>
          <p:nvPr/>
        </p:nvGrpSpPr>
        <p:grpSpPr>
          <a:xfrm>
            <a:off x="361085" y="3462103"/>
            <a:ext cx="5345730" cy="680625"/>
            <a:chOff x="361085" y="3347803"/>
            <a:chExt cx="5345730" cy="68062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0B637C6-81A6-743E-7DF6-5A26D70BC360}"/>
                </a:ext>
              </a:extLst>
            </p:cNvPr>
            <p:cNvSpPr txBox="1"/>
            <p:nvPr/>
          </p:nvSpPr>
          <p:spPr>
            <a:xfrm>
              <a:off x="3883973" y="3347803"/>
              <a:ext cx="1822842" cy="523220"/>
            </a:xfrm>
            <a:prstGeom prst="rect">
              <a:avLst/>
            </a:prstGeom>
            <a:solidFill>
              <a:schemeClr val="lt1">
                <a:alpha val="59909"/>
              </a:schemeClr>
            </a:solidFill>
            <a:ln>
              <a:solidFill>
                <a:srgbClr val="F9994D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CH" sz="1400"/>
                <a:t>Metals, nutrients, plastics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A7E935-80D9-0E02-DF37-E81C4B1A2D8D}"/>
                </a:ext>
              </a:extLst>
            </p:cNvPr>
            <p:cNvSpPr txBox="1"/>
            <p:nvPr/>
          </p:nvSpPr>
          <p:spPr>
            <a:xfrm>
              <a:off x="361085" y="3505208"/>
              <a:ext cx="1822842" cy="523220"/>
            </a:xfrm>
            <a:prstGeom prst="rect">
              <a:avLst/>
            </a:prstGeom>
            <a:solidFill>
              <a:schemeClr val="lt1">
                <a:alpha val="59909"/>
              </a:schemeClr>
            </a:solidFill>
            <a:ln>
              <a:solidFill>
                <a:srgbClr val="F9994D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1400"/>
                <a:t>Organic pollutants and pharmaceuticals</a:t>
              </a:r>
              <a:endParaRPr lang="en-CH" sz="140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0212919-E6EB-16F4-9DF4-275C5E7A87F7}"/>
              </a:ext>
            </a:extLst>
          </p:cNvPr>
          <p:cNvGrpSpPr/>
          <p:nvPr/>
        </p:nvGrpSpPr>
        <p:grpSpPr>
          <a:xfrm>
            <a:off x="360449" y="1105337"/>
            <a:ext cx="11281829" cy="5646700"/>
            <a:chOff x="360449" y="1105337"/>
            <a:chExt cx="11281829" cy="5646700"/>
          </a:xfrm>
        </p:grpSpPr>
        <p:pic>
          <p:nvPicPr>
            <p:cNvPr id="29" name="Picture 28" descr="A diagram of a river and a mountain&#10;&#10;Description automatically generated">
              <a:extLst>
                <a:ext uri="{FF2B5EF4-FFF2-40B4-BE49-F238E27FC236}">
                  <a16:creationId xmlns:a16="http://schemas.microsoft.com/office/drawing/2014/main" id="{CDABF810-F866-4126-2067-DBF0FE4C7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715" t="6743" r="50873"/>
            <a:stretch/>
          </p:blipFill>
          <p:spPr>
            <a:xfrm>
              <a:off x="5960526" y="1105337"/>
              <a:ext cx="5681752" cy="4318571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220831B-C9C5-E20F-092D-0888630E9C4D}"/>
                </a:ext>
              </a:extLst>
            </p:cNvPr>
            <p:cNvGrpSpPr/>
            <p:nvPr/>
          </p:nvGrpSpPr>
          <p:grpSpPr>
            <a:xfrm>
              <a:off x="360449" y="4062026"/>
              <a:ext cx="4974500" cy="2690011"/>
              <a:chOff x="360449" y="4062026"/>
              <a:chExt cx="4974500" cy="2690011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457D39D8-3C54-30CD-45EC-FCFA9DB31EF4}"/>
                  </a:ext>
                </a:extLst>
              </p:cNvPr>
              <p:cNvGrpSpPr/>
              <p:nvPr/>
            </p:nvGrpSpPr>
            <p:grpSpPr>
              <a:xfrm>
                <a:off x="360449" y="4062026"/>
                <a:ext cx="4974500" cy="2690011"/>
                <a:chOff x="473092" y="4093389"/>
                <a:chExt cx="4974500" cy="2690011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27424840-C8D4-3690-3491-684CD5B41718}"/>
                    </a:ext>
                  </a:extLst>
                </p:cNvPr>
                <p:cNvGrpSpPr/>
                <p:nvPr/>
              </p:nvGrpSpPr>
              <p:grpSpPr>
                <a:xfrm>
                  <a:off x="473092" y="4433026"/>
                  <a:ext cx="4974500" cy="2350374"/>
                  <a:chOff x="473092" y="4433026"/>
                  <a:chExt cx="4974500" cy="2350374"/>
                </a:xfrm>
              </p:grpSpPr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8CD3FE02-BE5D-83E9-97F9-52794F8A2C51}"/>
                      </a:ext>
                    </a:extLst>
                  </p:cNvPr>
                  <p:cNvSpPr txBox="1"/>
                  <p:nvPr/>
                </p:nvSpPr>
                <p:spPr>
                  <a:xfrm>
                    <a:off x="3087197" y="4582798"/>
                    <a:ext cx="2360395" cy="2200602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r>
                      <a:rPr lang="en-GB" sz="1400">
                        <a:solidFill>
                          <a:srgbClr val="000000"/>
                        </a:solidFill>
                        <a:latin typeface="Helvetica Neue" panose="02000503000000020004" pitchFamily="2" charset="0"/>
                      </a:rPr>
                      <a:t>Depend on the types of s</a:t>
                    </a:r>
                    <a:r>
                      <a:rPr lang="en-GB" sz="140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rPr>
                      <a:t>olute</a:t>
                    </a:r>
                    <a:r>
                      <a:rPr lang="en-GB" sz="1400">
                        <a:solidFill>
                          <a:srgbClr val="000000"/>
                        </a:solidFill>
                        <a:latin typeface="Helvetica Neue" panose="02000503000000020004" pitchFamily="2" charset="0"/>
                      </a:rPr>
                      <a:t>s, their connection between </a:t>
                    </a:r>
                    <a:r>
                      <a:rPr lang="en-GB" sz="1400"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</a:rPr>
                      <a:t>sources and distinction to stream</a:t>
                    </a:r>
                  </a:p>
                  <a:p>
                    <a:endParaRPr lang="en-GB" sz="1400">
                      <a:solidFill>
                        <a:srgbClr val="000000"/>
                      </a:solidFill>
                      <a:latin typeface="Helvetica Neue" panose="02000503000000020004" pitchFamily="2" charset="0"/>
                    </a:endParaRPr>
                  </a:p>
                  <a:p>
                    <a:endParaRPr lang="en-GB" sz="1400">
                      <a:solidFill>
                        <a:srgbClr val="000000"/>
                      </a:solidFill>
                      <a:latin typeface="Helvetica Neue" panose="02000503000000020004" pitchFamily="2" charset="0"/>
                    </a:endParaRPr>
                  </a:p>
                  <a:p>
                    <a:endParaRPr lang="en-GB" sz="1400">
                      <a:solidFill>
                        <a:srgbClr val="000000"/>
                      </a:solidFill>
                      <a:effectLst/>
                      <a:latin typeface="Helvetica Neue" panose="02000503000000020004" pitchFamily="2" charset="0"/>
                    </a:endParaRPr>
                  </a:p>
                  <a:p>
                    <a:endParaRPr lang="en-GB" sz="1400" b="0" i="0">
                      <a:solidFill>
                        <a:srgbClr val="1F1F1F"/>
                      </a:solidFill>
                      <a:effectLst/>
                      <a:latin typeface="ElsevierGulliver"/>
                    </a:endParaRPr>
                  </a:p>
                  <a:p>
                    <a:endParaRPr lang="en-GB" sz="1400">
                      <a:solidFill>
                        <a:srgbClr val="1F1F1F"/>
                      </a:solidFill>
                      <a:latin typeface="ElsevierGulliver"/>
                    </a:endParaRPr>
                  </a:p>
                  <a:p>
                    <a:endParaRPr lang="en-GB" sz="1100" b="0" i="0">
                      <a:solidFill>
                        <a:srgbClr val="1F1F1F"/>
                      </a:solidFill>
                      <a:effectLst/>
                    </a:endParaRPr>
                  </a:p>
                </p:txBody>
              </p:sp>
              <p:pic>
                <p:nvPicPr>
                  <p:cNvPr id="9" name="Picture 8" descr="Diagram of a diagram of a slope and discharge&#10;&#10;Description automatically generated">
                    <a:extLst>
                      <a:ext uri="{FF2B5EF4-FFF2-40B4-BE49-F238E27FC236}">
                        <a16:creationId xmlns:a16="http://schemas.microsoft.com/office/drawing/2014/main" id="{513115A7-42BC-544C-7E33-7F0B3F42900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473092" y="4433026"/>
                    <a:ext cx="2360394" cy="2137817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7" name="Down Arrow 16">
                  <a:extLst>
                    <a:ext uri="{FF2B5EF4-FFF2-40B4-BE49-F238E27FC236}">
                      <a16:creationId xmlns:a16="http://schemas.microsoft.com/office/drawing/2014/main" id="{D51D63D3-53D5-EAFA-4B46-0529D091C18B}"/>
                    </a:ext>
                  </a:extLst>
                </p:cNvPr>
                <p:cNvSpPr/>
                <p:nvPr/>
              </p:nvSpPr>
              <p:spPr>
                <a:xfrm rot="3153693">
                  <a:off x="3416240" y="4030378"/>
                  <a:ext cx="375619" cy="501642"/>
                </a:xfrm>
                <a:prstGeom prst="downArrow">
                  <a:avLst/>
                </a:prstGeom>
                <a:ln>
                  <a:solidFill>
                    <a:srgbClr val="F9994D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</p:grpSp>
          <p:pic>
            <p:nvPicPr>
              <p:cNvPr id="7" name="Picture 6" descr="A diagram of a graph&#10;&#10;Description automatically generated">
                <a:extLst>
                  <a:ext uri="{FF2B5EF4-FFF2-40B4-BE49-F238E27FC236}">
                    <a16:creationId xmlns:a16="http://schemas.microsoft.com/office/drawing/2014/main" id="{F9BFA20E-35BF-10C3-9798-97664932D0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 t="-1" b="2699"/>
              <a:stretch/>
            </p:blipFill>
            <p:spPr>
              <a:xfrm>
                <a:off x="3043935" y="5771733"/>
                <a:ext cx="1012918" cy="912032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BEE53CE-DB66-226A-A32F-5B2EBEA13464}"/>
                  </a:ext>
                </a:extLst>
              </p:cNvPr>
              <p:cNvSpPr txBox="1"/>
              <p:nvPr/>
            </p:nvSpPr>
            <p:spPr>
              <a:xfrm>
                <a:off x="4056853" y="6037434"/>
                <a:ext cx="114820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200" b="0" i="0">
                    <a:solidFill>
                      <a:srgbClr val="1F1F1F"/>
                    </a:solidFill>
                    <a:effectLst/>
                  </a:rPr>
                  <a:t>Anticlockwise terrestrial DOC</a:t>
                </a:r>
                <a:endParaRPr lang="en-GB" sz="12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Slide Number Placeholder 10">
            <a:extLst>
              <a:ext uri="{FF2B5EF4-FFF2-40B4-BE49-F238E27FC236}">
                <a16:creationId xmlns:a16="http://schemas.microsoft.com/office/drawing/2014/main" id="{9BA629E1-25B4-463C-8BDD-200C45956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5630" y="6302471"/>
            <a:ext cx="2743200" cy="365125"/>
          </a:xfrm>
        </p:spPr>
        <p:txBody>
          <a:bodyPr/>
          <a:lstStyle/>
          <a:p>
            <a:fld id="{72258F88-33C0-41D9-A123-78B2C6F01F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0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FC9FA-19A8-1114-0D79-B3573C970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86292F5-9BA3-3322-9C3C-3B5F9C43FF44}"/>
              </a:ext>
            </a:extLst>
          </p:cNvPr>
          <p:cNvSpPr txBox="1"/>
          <p:nvPr/>
        </p:nvSpPr>
        <p:spPr>
          <a:xfrm>
            <a:off x="6489854" y="2990105"/>
            <a:ext cx="53253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b="1"/>
              <a:t>Soil </a:t>
            </a:r>
            <a:r>
              <a:rPr lang="en-GB" b="1"/>
              <a:t>accumulates </a:t>
            </a:r>
            <a:r>
              <a:rPr lang="en-CH" b="1"/>
              <a:t>organic matter during drought,</a:t>
            </a:r>
          </a:p>
          <a:p>
            <a:endParaRPr lang="en-CH" b="1"/>
          </a:p>
          <a:p>
            <a:r>
              <a:rPr lang="en-US" altLang="zh-CN" b="1"/>
              <a:t>Increasing microorganism during floods,</a:t>
            </a:r>
            <a:endParaRPr lang="en-CH" b="1"/>
          </a:p>
          <a:p>
            <a:endParaRPr lang="en-CH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8BF62F-05E9-204C-C74D-C2406EC0270A}"/>
              </a:ext>
            </a:extLst>
          </p:cNvPr>
          <p:cNvSpPr txBox="1"/>
          <p:nvPr/>
        </p:nvSpPr>
        <p:spPr>
          <a:xfrm>
            <a:off x="285008" y="174235"/>
            <a:ext cx="60979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en-CH"/>
              <a:t>Rainstorms and floods</a:t>
            </a:r>
          </a:p>
        </p:txBody>
      </p:sp>
      <p:pic>
        <p:nvPicPr>
          <p:cNvPr id="14" name="Graphic 13" descr="Cloud With Lightning And Rain with solid fill">
            <a:extLst>
              <a:ext uri="{FF2B5EF4-FFF2-40B4-BE49-F238E27FC236}">
                <a16:creationId xmlns:a16="http://schemas.microsoft.com/office/drawing/2014/main" id="{1BEEED10-E104-E189-65A9-9BE31AA6C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16858" y="174235"/>
            <a:ext cx="518499" cy="51849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CAF92E9-3872-DFDA-3A63-76586BEFCFA1}"/>
              </a:ext>
            </a:extLst>
          </p:cNvPr>
          <p:cNvGrpSpPr/>
          <p:nvPr/>
        </p:nvGrpSpPr>
        <p:grpSpPr>
          <a:xfrm>
            <a:off x="6692348" y="2046423"/>
            <a:ext cx="6530996" cy="518499"/>
            <a:chOff x="5730492" y="2099431"/>
            <a:chExt cx="6530996" cy="51849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DE10EE-C442-600F-B3F2-43C58983A5DD}"/>
                </a:ext>
              </a:extLst>
            </p:cNvPr>
            <p:cNvSpPr txBox="1"/>
            <p:nvPr/>
          </p:nvSpPr>
          <p:spPr>
            <a:xfrm>
              <a:off x="6165488" y="2185344"/>
              <a:ext cx="6096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000" b="1"/>
                <a:t>Droughts</a:t>
              </a:r>
              <a:r>
                <a:rPr lang="en-CH" sz="2000" b="1" i="0" u="none" strike="noStrike">
                  <a:solidFill>
                    <a:srgbClr val="000000"/>
                  </a:solidFill>
                  <a:effectLst/>
                </a:rPr>
                <a:t>        +                  Floods </a:t>
              </a:r>
            </a:p>
          </p:txBody>
        </p:sp>
        <p:pic>
          <p:nvPicPr>
            <p:cNvPr id="8" name="Graphic 7" descr="Fire with solid fill">
              <a:extLst>
                <a:ext uri="{FF2B5EF4-FFF2-40B4-BE49-F238E27FC236}">
                  <a16:creationId xmlns:a16="http://schemas.microsoft.com/office/drawing/2014/main" id="{9BC8AFBD-8B94-3CEC-11E7-71ED4432C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30492" y="2113784"/>
              <a:ext cx="434996" cy="434996"/>
            </a:xfrm>
            <a:prstGeom prst="rect">
              <a:avLst/>
            </a:prstGeom>
          </p:spPr>
        </p:pic>
        <p:pic>
          <p:nvPicPr>
            <p:cNvPr id="12" name="Graphic 11" descr="Cloud With Lightning And Rain with solid fill">
              <a:extLst>
                <a:ext uri="{FF2B5EF4-FFF2-40B4-BE49-F238E27FC236}">
                  <a16:creationId xmlns:a16="http://schemas.microsoft.com/office/drawing/2014/main" id="{13B7C832-113F-C2C0-49A9-196D0D606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190685" y="2099431"/>
              <a:ext cx="518499" cy="518499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6C932F3-7736-A6A5-3372-AF8C0529820F}"/>
              </a:ext>
            </a:extLst>
          </p:cNvPr>
          <p:cNvGrpSpPr/>
          <p:nvPr/>
        </p:nvGrpSpPr>
        <p:grpSpPr>
          <a:xfrm>
            <a:off x="516216" y="1156486"/>
            <a:ext cx="5424803" cy="5261754"/>
            <a:chOff x="6049749" y="860651"/>
            <a:chExt cx="5424803" cy="5261754"/>
          </a:xfrm>
        </p:grpSpPr>
        <p:pic>
          <p:nvPicPr>
            <p:cNvPr id="26" name="Picture 25" descr="A collage of a river&#10;&#10;Description automatically generated">
              <a:extLst>
                <a:ext uri="{FF2B5EF4-FFF2-40B4-BE49-F238E27FC236}">
                  <a16:creationId xmlns:a16="http://schemas.microsoft.com/office/drawing/2014/main" id="{C12FE0A8-990F-7D30-90F1-6AF065F28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8010" t="43823"/>
            <a:stretch/>
          </p:blipFill>
          <p:spPr>
            <a:xfrm>
              <a:off x="6180543" y="860651"/>
              <a:ext cx="4421362" cy="3938315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CD78003-9CD3-B60E-5742-84E41094FF37}"/>
                </a:ext>
              </a:extLst>
            </p:cNvPr>
            <p:cNvSpPr txBox="1"/>
            <p:nvPr/>
          </p:nvSpPr>
          <p:spPr>
            <a:xfrm>
              <a:off x="6049749" y="4798966"/>
              <a:ext cx="4982059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H" sz="1600"/>
                <a:t>Lead concentrations (red dots) during the 1995 flood event in the Meuse, western Europe. </a:t>
              </a:r>
              <a:r>
                <a:rPr lang="en-GB" sz="1600"/>
                <a:t>Corresponding decrease in chloride concentrations  (green crosses) due to dilution. Values in black indicate concentrations that are meeting water quality requirements.</a:t>
              </a:r>
              <a:endParaRPr lang="en-CH" sz="16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946B13D-E7E2-59FE-0C50-F1BF3E575887}"/>
                </a:ext>
              </a:extLst>
            </p:cNvPr>
            <p:cNvSpPr txBox="1"/>
            <p:nvPr/>
          </p:nvSpPr>
          <p:spPr>
            <a:xfrm>
              <a:off x="9974580" y="3371301"/>
              <a:ext cx="1499972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CH" sz="1400">
                  <a:solidFill>
                    <a:srgbClr val="FF0000"/>
                  </a:solidFill>
                </a:rPr>
                <a:t>Safe drinking water threshold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40CC0A6-466D-5BF2-A8A5-EE18606EA214}"/>
              </a:ext>
            </a:extLst>
          </p:cNvPr>
          <p:cNvSpPr txBox="1"/>
          <p:nvPr/>
        </p:nvSpPr>
        <p:spPr>
          <a:xfrm>
            <a:off x="4870010" y="24030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i="1"/>
              <a:t>Overall deterioration to water quality (51%)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2E7C97-A51D-DBE9-01A0-FE2CCB873822}"/>
              </a:ext>
            </a:extLst>
          </p:cNvPr>
          <p:cNvSpPr txBox="1"/>
          <p:nvPr/>
        </p:nvSpPr>
        <p:spPr>
          <a:xfrm>
            <a:off x="6489854" y="4168445"/>
            <a:ext cx="5349349" cy="6771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CH" b="1"/>
              <a:t>Rapid degradation of organic matter </a:t>
            </a:r>
          </a:p>
          <a:p>
            <a:pPr>
              <a:defRPr/>
            </a:pPr>
            <a:r>
              <a:rPr lang="en-CH" sz="2000" b="1" i="0" u="none" strike="noStrike">
                <a:solidFill>
                  <a:srgbClr val="000000"/>
                </a:solidFill>
                <a:effectLst/>
              </a:rPr>
              <a:t>→</a:t>
            </a:r>
            <a:r>
              <a:rPr lang="en-CH" b="1" i="0" u="none" strike="noStrike">
                <a:solidFill>
                  <a:srgbClr val="000000"/>
                </a:solidFill>
                <a:effectLst/>
              </a:rPr>
              <a:t>  </a:t>
            </a:r>
            <a:r>
              <a:rPr lang="en-GB" b="1">
                <a:solidFill>
                  <a:srgbClr val="000000"/>
                </a:solidFill>
              </a:rPr>
              <a:t>Hypoxia, high nutrient concentrations in water</a:t>
            </a:r>
            <a:endParaRPr lang="en-CH" b="1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50BFD250-AB14-E3B7-B331-0580A6844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5630" y="6302471"/>
            <a:ext cx="2743200" cy="365125"/>
          </a:xfrm>
        </p:spPr>
        <p:txBody>
          <a:bodyPr/>
          <a:lstStyle/>
          <a:p>
            <a:fld id="{72258F88-33C0-41D9-A123-78B2C6F01F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4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23D1E91-ACA0-1E12-1CE0-F505D50A3B52}"/>
              </a:ext>
            </a:extLst>
          </p:cNvPr>
          <p:cNvGraphicFramePr/>
          <p:nvPr/>
        </p:nvGraphicFramePr>
        <p:xfrm>
          <a:off x="0" y="2441858"/>
          <a:ext cx="2721321" cy="2369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DA84A4A-998E-DB8E-7D25-E1DEA9BA51F7}"/>
              </a:ext>
            </a:extLst>
          </p:cNvPr>
          <p:cNvSpPr txBox="1"/>
          <p:nvPr/>
        </p:nvSpPr>
        <p:spPr>
          <a:xfrm>
            <a:off x="266655" y="342089"/>
            <a:ext cx="39527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/>
              <a:t>Long-term climate change</a:t>
            </a:r>
            <a:endParaRPr lang="en-CH" sz="2400" b="1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5A7F8A5-6FCA-65C5-7CA1-512B07297FE3}"/>
              </a:ext>
            </a:extLst>
          </p:cNvPr>
          <p:cNvGrpSpPr/>
          <p:nvPr/>
        </p:nvGrpSpPr>
        <p:grpSpPr>
          <a:xfrm>
            <a:off x="2517418" y="1326325"/>
            <a:ext cx="7766613" cy="5450846"/>
            <a:chOff x="2517418" y="1065065"/>
            <a:chExt cx="7766613" cy="545084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EFCE647-4FBF-670E-CBB7-5A4783679EEE}"/>
                </a:ext>
              </a:extLst>
            </p:cNvPr>
            <p:cNvGrpSpPr/>
            <p:nvPr/>
          </p:nvGrpSpPr>
          <p:grpSpPr>
            <a:xfrm>
              <a:off x="2517418" y="1065065"/>
              <a:ext cx="7766613" cy="5450846"/>
              <a:chOff x="3206187" y="1065065"/>
              <a:chExt cx="7766613" cy="5450846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CCF3F0B-E732-5957-E797-77E594D33B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4939" t="6962" r="3028"/>
              <a:stretch/>
            </p:blipFill>
            <p:spPr>
              <a:xfrm>
                <a:off x="3206187" y="1065065"/>
                <a:ext cx="7766613" cy="5450846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9F1EDB-A086-C634-11F1-47698C8C91ED}"/>
                  </a:ext>
                </a:extLst>
              </p:cNvPr>
              <p:cNvSpPr txBox="1"/>
              <p:nvPr/>
            </p:nvSpPr>
            <p:spPr>
              <a:xfrm>
                <a:off x="6174875" y="3429000"/>
                <a:ext cx="457971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H" sz="1600"/>
                  <a:t>Biochemical Oxygen Demand (</a:t>
                </a:r>
                <a:r>
                  <a:rPr lang="en-GB" sz="1600"/>
                  <a:t>organic pollution</a:t>
                </a:r>
                <a:r>
                  <a:rPr lang="en-CH" sz="1600"/>
                  <a:t>)</a:t>
                </a:r>
              </a:p>
            </p:txBody>
          </p:sp>
        </p:grpSp>
        <p:sp>
          <p:nvSpPr>
            <p:cNvPr id="16" name="Right Arrow 15">
              <a:extLst>
                <a:ext uri="{FF2B5EF4-FFF2-40B4-BE49-F238E27FC236}">
                  <a16:creationId xmlns:a16="http://schemas.microsoft.com/office/drawing/2014/main" id="{6DA6B22A-18CB-345C-E00A-82FECC1BFB19}"/>
                </a:ext>
              </a:extLst>
            </p:cNvPr>
            <p:cNvSpPr/>
            <p:nvPr/>
          </p:nvSpPr>
          <p:spPr>
            <a:xfrm>
              <a:off x="2557542" y="3148118"/>
              <a:ext cx="581891" cy="353291"/>
            </a:xfrm>
            <a:prstGeom prst="rightArrow">
              <a:avLst/>
            </a:prstGeom>
            <a:ln>
              <a:solidFill>
                <a:srgbClr val="F14123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H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4E97CD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6361F4D-B61F-4D00-475B-7F7CECF2CD34}"/>
              </a:ext>
            </a:extLst>
          </p:cNvPr>
          <p:cNvGrpSpPr/>
          <p:nvPr/>
        </p:nvGrpSpPr>
        <p:grpSpPr>
          <a:xfrm>
            <a:off x="3688921" y="1109216"/>
            <a:ext cx="7385781" cy="1332642"/>
            <a:chOff x="3688921" y="1109216"/>
            <a:chExt cx="7385781" cy="133264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33DFC8-D7FB-F3BB-0993-3CC665AB1341}"/>
                </a:ext>
              </a:extLst>
            </p:cNvPr>
            <p:cNvSpPr txBox="1"/>
            <p:nvPr/>
          </p:nvSpPr>
          <p:spPr>
            <a:xfrm>
              <a:off x="6838634" y="1109216"/>
              <a:ext cx="423606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H" sz="1600" b="0" i="0" u="none" strike="noStrike">
                  <a:solidFill>
                    <a:srgbClr val="F14123"/>
                  </a:solidFill>
                  <a:effectLst/>
                  <a:latin typeface="-webkit-standard"/>
                </a:rPr>
                <a:t>↑ </a:t>
              </a:r>
              <a:r>
                <a:rPr lang="en-CH" sz="1600">
                  <a:solidFill>
                    <a:srgbClr val="F14123"/>
                  </a:solidFill>
                </a:rPr>
                <a:t>0.16 °C / 10 years mainly in Summer,</a:t>
              </a:r>
              <a:r>
                <a:rPr lang="en-GB" sz="1600">
                  <a:solidFill>
                    <a:srgbClr val="F14123"/>
                  </a:solidFill>
                </a:rPr>
                <a:t> streams in lowland catchments are more susceptible to hypoxia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74C2D2-A687-8ADC-26C4-6FEB1264BBA7}"/>
                </a:ext>
              </a:extLst>
            </p:cNvPr>
            <p:cNvSpPr txBox="1"/>
            <p:nvPr/>
          </p:nvSpPr>
          <p:spPr>
            <a:xfrm>
              <a:off x="5300356" y="2103304"/>
              <a:ext cx="177671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>
                  <a:solidFill>
                    <a:srgbClr val="F14123"/>
                  </a:solidFill>
                </a:rPr>
                <a:t>Eutrophication</a:t>
              </a:r>
              <a:endParaRPr lang="en-CH" sz="1600">
                <a:solidFill>
                  <a:srgbClr val="F14123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52FCFE8-4A1A-5B3D-1FB5-EBD161F20EC4}"/>
                </a:ext>
              </a:extLst>
            </p:cNvPr>
            <p:cNvSpPr/>
            <p:nvPr/>
          </p:nvSpPr>
          <p:spPr>
            <a:xfrm>
              <a:off x="3688921" y="1415690"/>
              <a:ext cx="1205692" cy="244879"/>
            </a:xfrm>
            <a:prstGeom prst="rect">
              <a:avLst/>
            </a:prstGeom>
            <a:noFill/>
            <a:ln w="19050">
              <a:solidFill>
                <a:srgbClr val="F14123">
                  <a:alpha val="75000"/>
                </a:srgbClr>
              </a:solidFill>
              <a:prstDash val="soli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D851944-AAA7-3485-3DCE-03A7140435CC}"/>
              </a:ext>
            </a:extLst>
          </p:cNvPr>
          <p:cNvGrpSpPr/>
          <p:nvPr/>
        </p:nvGrpSpPr>
        <p:grpSpPr>
          <a:xfrm>
            <a:off x="5615622" y="2405850"/>
            <a:ext cx="5504634" cy="1356033"/>
            <a:chOff x="5615622" y="2405850"/>
            <a:chExt cx="5504634" cy="135603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77F2DC-D873-5C72-499B-5CFB8F3902C6}"/>
                </a:ext>
              </a:extLst>
            </p:cNvPr>
            <p:cNvSpPr txBox="1"/>
            <p:nvPr/>
          </p:nvSpPr>
          <p:spPr>
            <a:xfrm>
              <a:off x="9011384" y="2930886"/>
              <a:ext cx="210887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b="0" i="0">
                  <a:solidFill>
                    <a:srgbClr val="F14123"/>
                  </a:solidFill>
                  <a:effectLst/>
                </a:rPr>
                <a:t>Pulses and dilution, Leaching from soil </a:t>
              </a:r>
              <a:r>
                <a:rPr lang="en-GB" sz="1600">
                  <a:solidFill>
                    <a:srgbClr val="F14123"/>
                  </a:solidFill>
                </a:rPr>
                <a:t>+ anthropogenic inputs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4A4D881-4FEE-CA64-3873-A03FFEE77E4E}"/>
                </a:ext>
              </a:extLst>
            </p:cNvPr>
            <p:cNvSpPr txBox="1"/>
            <p:nvPr/>
          </p:nvSpPr>
          <p:spPr>
            <a:xfrm>
              <a:off x="5615622" y="2405850"/>
              <a:ext cx="244602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spcAft>
                  <a:spcPts val="300"/>
                </a:spcAft>
              </a:pPr>
              <a:r>
                <a:rPr lang="en-GB" sz="1600" b="0" i="0" u="none" strike="noStrike">
                  <a:solidFill>
                    <a:srgbClr val="F14123"/>
                  </a:solidFill>
                  <a:effectLst/>
                </a:rPr>
                <a:t>Turbidity</a:t>
              </a:r>
              <a:r>
                <a:rPr lang="zh-CN" altLang="en-US" sz="1600" b="0" i="0" u="none" strike="noStrike">
                  <a:solidFill>
                    <a:srgbClr val="F14123"/>
                  </a:solidFill>
                  <a:effectLst/>
                </a:rPr>
                <a:t> </a:t>
              </a:r>
              <a:r>
                <a:rPr lang="en-US" altLang="zh-CN" sz="1600" b="0" i="0" u="none" strike="noStrike">
                  <a:solidFill>
                    <a:srgbClr val="F14123"/>
                  </a:solidFill>
                  <a:effectLst/>
                </a:rPr>
                <a:t>and</a:t>
              </a:r>
              <a:r>
                <a:rPr lang="zh-CN" altLang="en-US" sz="1600" b="0" i="0" u="none" strike="noStrike">
                  <a:solidFill>
                    <a:srgbClr val="F14123"/>
                  </a:solidFill>
                  <a:effectLst/>
                </a:rPr>
                <a:t> </a:t>
              </a:r>
              <a:r>
                <a:rPr lang="en-GB" sz="1600" b="0" i="0" u="none" strike="noStrike">
                  <a:solidFill>
                    <a:srgbClr val="F14123"/>
                  </a:solidFill>
                  <a:effectLst/>
                </a:rPr>
                <a:t>permeability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312A448-E241-635D-623F-DD25935D4788}"/>
              </a:ext>
            </a:extLst>
          </p:cNvPr>
          <p:cNvGrpSpPr/>
          <p:nvPr/>
        </p:nvGrpSpPr>
        <p:grpSpPr>
          <a:xfrm>
            <a:off x="4219409" y="286232"/>
            <a:ext cx="1911964" cy="567880"/>
            <a:chOff x="4251466" y="292708"/>
            <a:chExt cx="1911964" cy="567880"/>
          </a:xfrm>
        </p:grpSpPr>
        <p:pic>
          <p:nvPicPr>
            <p:cNvPr id="25" name="Graphic 24" descr="Fire with solid fill">
              <a:extLst>
                <a:ext uri="{FF2B5EF4-FFF2-40B4-BE49-F238E27FC236}">
                  <a16:creationId xmlns:a16="http://schemas.microsoft.com/office/drawing/2014/main" id="{052F7DD3-46B8-A9CD-EF40-2A87E1EEB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251466" y="342950"/>
              <a:ext cx="434996" cy="434996"/>
            </a:xfrm>
            <a:prstGeom prst="rect">
              <a:avLst/>
            </a:prstGeom>
          </p:spPr>
        </p:pic>
        <p:pic>
          <p:nvPicPr>
            <p:cNvPr id="26" name="Graphic 25" descr="Cloud With Lightning And Rain with solid fill">
              <a:extLst>
                <a:ext uri="{FF2B5EF4-FFF2-40B4-BE49-F238E27FC236}">
                  <a16:creationId xmlns:a16="http://schemas.microsoft.com/office/drawing/2014/main" id="{D2F963B0-AC05-CE2D-0CA6-239334FE2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697847" y="342089"/>
              <a:ext cx="518499" cy="518499"/>
            </a:xfrm>
            <a:prstGeom prst="rect">
              <a:avLst/>
            </a:prstGeom>
          </p:spPr>
        </p:pic>
        <p:pic>
          <p:nvPicPr>
            <p:cNvPr id="4" name="Graphic 3" descr="City outline">
              <a:extLst>
                <a:ext uri="{FF2B5EF4-FFF2-40B4-BE49-F238E27FC236}">
                  <a16:creationId xmlns:a16="http://schemas.microsoft.com/office/drawing/2014/main" id="{77210BBB-4276-12BC-719A-17BFB8829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13663" y="292708"/>
              <a:ext cx="549767" cy="54976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C52665-799C-93C2-A277-7F18B47EAC93}"/>
                </a:ext>
              </a:extLst>
            </p:cNvPr>
            <p:cNvSpPr txBox="1"/>
            <p:nvPr/>
          </p:nvSpPr>
          <p:spPr>
            <a:xfrm flipH="1">
              <a:off x="5252043" y="334003"/>
              <a:ext cx="3153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2400"/>
                <a:t>+</a:t>
              </a:r>
            </a:p>
          </p:txBody>
        </p:sp>
      </p:grpSp>
      <p:sp>
        <p:nvSpPr>
          <p:cNvPr id="21" name="Slide Number Placeholder 10">
            <a:extLst>
              <a:ext uri="{FF2B5EF4-FFF2-40B4-BE49-F238E27FC236}">
                <a16:creationId xmlns:a16="http://schemas.microsoft.com/office/drawing/2014/main" id="{3F3304BC-1370-16F3-CC50-22B42585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5630" y="6302471"/>
            <a:ext cx="2743200" cy="365125"/>
          </a:xfrm>
        </p:spPr>
        <p:txBody>
          <a:bodyPr/>
          <a:lstStyle/>
          <a:p>
            <a:fld id="{72258F88-33C0-41D9-A123-78B2C6F01F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1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1016</Words>
  <Application>Microsoft Macintosh PowerPoint</Application>
  <PresentationFormat>Widescreen</PresentationFormat>
  <Paragraphs>181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-webkit-standard</vt:lpstr>
      <vt:lpstr>ElsevierGulliver</vt:lpstr>
      <vt:lpstr>Times</vt:lpstr>
      <vt:lpstr>Aptos</vt:lpstr>
      <vt:lpstr>Aptos Display</vt:lpstr>
      <vt:lpstr>Arial</vt:lpstr>
      <vt:lpstr>Calibri</vt:lpstr>
      <vt:lpstr>Courier New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Zhe Liu</dc:creator>
  <cp:lastModifiedBy>Jingyi Hou</cp:lastModifiedBy>
  <cp:revision>2</cp:revision>
  <dcterms:created xsi:type="dcterms:W3CDTF">2024-12-09T09:45:48Z</dcterms:created>
  <dcterms:modified xsi:type="dcterms:W3CDTF">2024-12-11T12:13:08Z</dcterms:modified>
</cp:coreProperties>
</file>